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7"/>
  </p:notesMasterIdLst>
  <p:sldIdLst>
    <p:sldId id="256" r:id="rId2"/>
    <p:sldId id="257" r:id="rId3"/>
    <p:sldId id="258" r:id="rId4"/>
    <p:sldId id="259" r:id="rId5"/>
    <p:sldId id="268" r:id="rId6"/>
    <p:sldId id="264" r:id="rId7"/>
    <p:sldId id="261" r:id="rId8"/>
    <p:sldId id="260" r:id="rId9"/>
    <p:sldId id="280" r:id="rId10"/>
    <p:sldId id="262" r:id="rId11"/>
    <p:sldId id="282" r:id="rId12"/>
    <p:sldId id="265" r:id="rId13"/>
    <p:sldId id="281" r:id="rId14"/>
    <p:sldId id="288" r:id="rId15"/>
    <p:sldId id="285" r:id="rId16"/>
  </p:sldIdLst>
  <p:sldSz cx="18288000" cy="10287000"/>
  <p:notesSz cx="6858000" cy="9144000"/>
  <p:embeddedFontLst>
    <p:embeddedFont>
      <p:font typeface="Calibri" panose="020F0502020204030204" pitchFamily="34" charset="0"/>
      <p:regular r:id="rId18"/>
      <p:bold r:id="rId19"/>
      <p:italic r:id="rId20"/>
      <p:boldItalic r:id="rId21"/>
    </p:embeddedFont>
    <p:embeddedFont>
      <p:font typeface="Play" panose="020B0604020202020204" charset="0"/>
      <p:regular r:id="rId22"/>
    </p:embeddedFont>
    <p:embeddedFont>
      <p:font typeface="Play Bold" panose="020B0604020202020204" charset="0"/>
      <p:regular r:id="rId23"/>
    </p:embeddedFont>
    <p:embeddedFont>
      <p:font typeface="Public Sans"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66" d="100"/>
          <a:sy n="66" d="100"/>
        </p:scale>
        <p:origin x="1014" y="28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B2BFA1-B78A-499A-A96D-6A7DD6098592}" type="datetimeFigureOut">
              <a:rPr lang="vi-VN" smtClean="0"/>
              <a:t>25/12/2023</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273851-491A-481F-AEEA-A1F489A001F6}" type="slidenum">
              <a:rPr lang="vi-VN" smtClean="0"/>
              <a:t>‹#›</a:t>
            </a:fld>
            <a:endParaRPr lang="vi-VN"/>
          </a:p>
        </p:txBody>
      </p:sp>
    </p:spTree>
    <p:extLst>
      <p:ext uri="{BB962C8B-B14F-4D97-AF65-F5344CB8AC3E}">
        <p14:creationId xmlns:p14="http://schemas.microsoft.com/office/powerpoint/2010/main" val="2191263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CE273851-491A-481F-AEEA-A1F489A001F6}" type="slidenum">
              <a:rPr lang="vi-VN" smtClean="0"/>
              <a:t>5</a:t>
            </a:fld>
            <a:endParaRPr lang="vi-VN"/>
          </a:p>
        </p:txBody>
      </p:sp>
    </p:spTree>
    <p:extLst>
      <p:ext uri="{BB962C8B-B14F-4D97-AF65-F5344CB8AC3E}">
        <p14:creationId xmlns:p14="http://schemas.microsoft.com/office/powerpoint/2010/main" val="11076059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CE273851-491A-481F-AEEA-A1F489A001F6}" type="slidenum">
              <a:rPr lang="vi-VN" smtClean="0"/>
              <a:t>7</a:t>
            </a:fld>
            <a:endParaRPr lang="vi-VN"/>
          </a:p>
        </p:txBody>
      </p:sp>
    </p:spTree>
    <p:extLst>
      <p:ext uri="{BB962C8B-B14F-4D97-AF65-F5344CB8AC3E}">
        <p14:creationId xmlns:p14="http://schemas.microsoft.com/office/powerpoint/2010/main" val="37541207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41D81"/>
        </a:solidFill>
        <a:effectLst/>
      </p:bgPr>
    </p:bg>
    <p:spTree>
      <p:nvGrpSpPr>
        <p:cNvPr id="1" name=""/>
        <p:cNvGrpSpPr/>
        <p:nvPr/>
      </p:nvGrpSpPr>
      <p:grpSpPr>
        <a:xfrm>
          <a:off x="0" y="0"/>
          <a:ext cx="0" cy="0"/>
          <a:chOff x="0" y="0"/>
          <a:chExt cx="0" cy="0"/>
        </a:xfrm>
      </p:grpSpPr>
      <p:sp>
        <p:nvSpPr>
          <p:cNvPr id="2" name="Freeform 2"/>
          <p:cNvSpPr/>
          <p:nvPr/>
        </p:nvSpPr>
        <p:spPr>
          <a:xfrm>
            <a:off x="-232049" y="7299704"/>
            <a:ext cx="14418410" cy="5560111"/>
          </a:xfrm>
          <a:custGeom>
            <a:avLst/>
            <a:gdLst/>
            <a:ahLst/>
            <a:cxnLst/>
            <a:rect l="l" t="t" r="r" b="b"/>
            <a:pathLst>
              <a:path w="14418410" h="5560111">
                <a:moveTo>
                  <a:pt x="0" y="0"/>
                </a:moveTo>
                <a:lnTo>
                  <a:pt x="14418410" y="0"/>
                </a:lnTo>
                <a:lnTo>
                  <a:pt x="14418410" y="5560111"/>
                </a:lnTo>
                <a:lnTo>
                  <a:pt x="0" y="5560111"/>
                </a:lnTo>
                <a:lnTo>
                  <a:pt x="0" y="0"/>
                </a:lnTo>
                <a:close/>
              </a:path>
            </a:pathLst>
          </a:custGeom>
          <a:blipFill>
            <a:blip r:embed="rId2">
              <a:alphaModFix amt="39000"/>
            </a:blip>
            <a:stretch>
              <a:fillRect l="-39593"/>
            </a:stretch>
          </a:blipFill>
        </p:spPr>
        <p:txBody>
          <a:bodyPr/>
          <a:lstStyle/>
          <a:p>
            <a:endParaRPr lang="vi-VN"/>
          </a:p>
        </p:txBody>
      </p:sp>
      <p:sp>
        <p:nvSpPr>
          <p:cNvPr id="3" name="Freeform 3"/>
          <p:cNvSpPr/>
          <p:nvPr/>
        </p:nvSpPr>
        <p:spPr>
          <a:xfrm>
            <a:off x="1472553" y="7576961"/>
            <a:ext cx="18119807" cy="5005597"/>
          </a:xfrm>
          <a:custGeom>
            <a:avLst/>
            <a:gdLst/>
            <a:ahLst/>
            <a:cxnLst/>
            <a:rect l="l" t="t" r="r" b="b"/>
            <a:pathLst>
              <a:path w="18119807" h="5005597">
                <a:moveTo>
                  <a:pt x="0" y="0"/>
                </a:moveTo>
                <a:lnTo>
                  <a:pt x="18119807" y="0"/>
                </a:lnTo>
                <a:lnTo>
                  <a:pt x="18119807" y="5005597"/>
                </a:lnTo>
                <a:lnTo>
                  <a:pt x="0" y="5005597"/>
                </a:lnTo>
                <a:lnTo>
                  <a:pt x="0" y="0"/>
                </a:lnTo>
                <a:close/>
              </a:path>
            </a:pathLst>
          </a:custGeom>
          <a:blipFill>
            <a:blip r:embed="rId2"/>
            <a:stretch>
              <a:fillRect/>
            </a:stretch>
          </a:blipFill>
        </p:spPr>
        <p:txBody>
          <a:bodyPr/>
          <a:lstStyle/>
          <a:p>
            <a:endParaRPr lang="vi-VN"/>
          </a:p>
        </p:txBody>
      </p:sp>
      <p:sp>
        <p:nvSpPr>
          <p:cNvPr id="4" name="Freeform 4"/>
          <p:cNvSpPr/>
          <p:nvPr/>
        </p:nvSpPr>
        <p:spPr>
          <a:xfrm>
            <a:off x="13782485" y="3193872"/>
            <a:ext cx="3843560" cy="3790711"/>
          </a:xfrm>
          <a:custGeom>
            <a:avLst/>
            <a:gdLst/>
            <a:ahLst/>
            <a:cxnLst/>
            <a:rect l="l" t="t" r="r" b="b"/>
            <a:pathLst>
              <a:path w="3843560" h="3790711">
                <a:moveTo>
                  <a:pt x="0" y="0"/>
                </a:moveTo>
                <a:lnTo>
                  <a:pt x="3843560" y="0"/>
                </a:lnTo>
                <a:lnTo>
                  <a:pt x="3843560" y="3790711"/>
                </a:lnTo>
                <a:lnTo>
                  <a:pt x="0" y="3790711"/>
                </a:lnTo>
                <a:lnTo>
                  <a:pt x="0" y="0"/>
                </a:lnTo>
                <a:close/>
              </a:path>
            </a:pathLst>
          </a:custGeom>
          <a:blipFill>
            <a:blip r:embed="rId3">
              <a:alphaModFix amt="25000"/>
            </a:blip>
            <a:stretch>
              <a:fillRect/>
            </a:stretch>
          </a:blipFill>
        </p:spPr>
        <p:txBody>
          <a:bodyPr/>
          <a:lstStyle/>
          <a:p>
            <a:endParaRPr lang="vi-VN"/>
          </a:p>
        </p:txBody>
      </p:sp>
      <p:sp>
        <p:nvSpPr>
          <p:cNvPr id="5" name="Freeform 5"/>
          <p:cNvSpPr/>
          <p:nvPr/>
        </p:nvSpPr>
        <p:spPr>
          <a:xfrm>
            <a:off x="-1153843" y="-2029430"/>
            <a:ext cx="6666302" cy="5933009"/>
          </a:xfrm>
          <a:custGeom>
            <a:avLst/>
            <a:gdLst/>
            <a:ahLst/>
            <a:cxnLst/>
            <a:rect l="l" t="t" r="r" b="b"/>
            <a:pathLst>
              <a:path w="6666302" h="5933009">
                <a:moveTo>
                  <a:pt x="0" y="0"/>
                </a:moveTo>
                <a:lnTo>
                  <a:pt x="6666302" y="0"/>
                </a:lnTo>
                <a:lnTo>
                  <a:pt x="6666302" y="5933008"/>
                </a:lnTo>
                <a:lnTo>
                  <a:pt x="0" y="5933008"/>
                </a:lnTo>
                <a:lnTo>
                  <a:pt x="0" y="0"/>
                </a:lnTo>
                <a:close/>
              </a:path>
            </a:pathLst>
          </a:custGeom>
          <a:blipFill>
            <a:blip r:embed="rId4">
              <a:alphaModFix amt="81000"/>
            </a:blip>
            <a:stretch>
              <a:fillRect/>
            </a:stretch>
          </a:blipFill>
        </p:spPr>
        <p:txBody>
          <a:bodyPr/>
          <a:lstStyle/>
          <a:p>
            <a:endParaRPr lang="vi-VN"/>
          </a:p>
        </p:txBody>
      </p:sp>
      <p:sp>
        <p:nvSpPr>
          <p:cNvPr id="6" name="Freeform 6"/>
          <p:cNvSpPr/>
          <p:nvPr/>
        </p:nvSpPr>
        <p:spPr>
          <a:xfrm>
            <a:off x="9943008" y="2139347"/>
            <a:ext cx="1958688" cy="1855857"/>
          </a:xfrm>
          <a:custGeom>
            <a:avLst/>
            <a:gdLst/>
            <a:ahLst/>
            <a:cxnLst/>
            <a:rect l="l" t="t" r="r" b="b"/>
            <a:pathLst>
              <a:path w="1958688" h="1855857">
                <a:moveTo>
                  <a:pt x="0" y="0"/>
                </a:moveTo>
                <a:lnTo>
                  <a:pt x="1958688" y="0"/>
                </a:lnTo>
                <a:lnTo>
                  <a:pt x="1958688" y="1855857"/>
                </a:lnTo>
                <a:lnTo>
                  <a:pt x="0" y="1855857"/>
                </a:lnTo>
                <a:lnTo>
                  <a:pt x="0" y="0"/>
                </a:lnTo>
                <a:close/>
              </a:path>
            </a:pathLst>
          </a:custGeom>
          <a:blipFill>
            <a:blip r:embed="rId5">
              <a:alphaModFix amt="71000"/>
            </a:blip>
            <a:stretch>
              <a:fillRect/>
            </a:stretch>
          </a:blipFill>
        </p:spPr>
        <p:txBody>
          <a:bodyPr/>
          <a:lstStyle/>
          <a:p>
            <a:endParaRPr lang="vi-VN"/>
          </a:p>
        </p:txBody>
      </p:sp>
      <p:sp>
        <p:nvSpPr>
          <p:cNvPr id="9" name="TextBox 9"/>
          <p:cNvSpPr txBox="1"/>
          <p:nvPr/>
        </p:nvSpPr>
        <p:spPr>
          <a:xfrm>
            <a:off x="1452500" y="562206"/>
            <a:ext cx="6058899" cy="435697"/>
          </a:xfrm>
          <a:prstGeom prst="rect">
            <a:avLst/>
          </a:prstGeom>
        </p:spPr>
        <p:txBody>
          <a:bodyPr lIns="0" tIns="0" rIns="0" bIns="0" rtlCol="0" anchor="t">
            <a:spAutoFit/>
          </a:bodyPr>
          <a:lstStyle/>
          <a:p>
            <a:pPr>
              <a:lnSpc>
                <a:spcPts val="3814"/>
              </a:lnSpc>
            </a:pPr>
            <a:r>
              <a:rPr lang="vi-VN" sz="2000" dirty="0">
                <a:solidFill>
                  <a:srgbClr val="FFFFFF"/>
                </a:solidFill>
                <a:latin typeface="Play"/>
              </a:rPr>
              <a:t>Trường Đại học Công Nghiệp Hà Nội</a:t>
            </a:r>
            <a:endParaRPr lang="en-US" sz="2000" dirty="0">
              <a:solidFill>
                <a:srgbClr val="FFFFFF"/>
              </a:solidFill>
              <a:latin typeface="Play"/>
            </a:endParaRPr>
          </a:p>
        </p:txBody>
      </p:sp>
      <p:sp>
        <p:nvSpPr>
          <p:cNvPr id="11" name="AutoShape 11"/>
          <p:cNvSpPr/>
          <p:nvPr/>
        </p:nvSpPr>
        <p:spPr>
          <a:xfrm flipV="1">
            <a:off x="1028700" y="7776127"/>
            <a:ext cx="4000500" cy="34373"/>
          </a:xfrm>
          <a:prstGeom prst="line">
            <a:avLst/>
          </a:prstGeom>
          <a:ln w="12700" cap="flat">
            <a:solidFill>
              <a:srgbClr val="FFFFFF"/>
            </a:solidFill>
            <a:prstDash val="solid"/>
            <a:headEnd type="none" w="sm" len="sm"/>
            <a:tailEnd type="none" w="sm" len="sm"/>
          </a:ln>
        </p:spPr>
        <p:txBody>
          <a:bodyPr/>
          <a:lstStyle/>
          <a:p>
            <a:endParaRPr lang="vi-VN"/>
          </a:p>
        </p:txBody>
      </p:sp>
      <p:grpSp>
        <p:nvGrpSpPr>
          <p:cNvPr id="14" name="Group 14"/>
          <p:cNvGrpSpPr/>
          <p:nvPr/>
        </p:nvGrpSpPr>
        <p:grpSpPr>
          <a:xfrm>
            <a:off x="1028700" y="3460215"/>
            <a:ext cx="12306300" cy="4157958"/>
            <a:chOff x="0" y="210398"/>
            <a:chExt cx="16408400" cy="5543943"/>
          </a:xfrm>
        </p:grpSpPr>
        <p:sp>
          <p:nvSpPr>
            <p:cNvPr id="15" name="TextBox 15"/>
            <p:cNvSpPr txBox="1"/>
            <p:nvPr/>
          </p:nvSpPr>
          <p:spPr>
            <a:xfrm>
              <a:off x="0" y="210398"/>
              <a:ext cx="16408400" cy="2993469"/>
            </a:xfrm>
            <a:prstGeom prst="rect">
              <a:avLst/>
            </a:prstGeom>
          </p:spPr>
          <p:txBody>
            <a:bodyPr wrap="square" lIns="0" tIns="0" rIns="0" bIns="0" rtlCol="0" anchor="t">
              <a:spAutoFit/>
            </a:bodyPr>
            <a:lstStyle/>
            <a:p>
              <a:pPr>
                <a:lnSpc>
                  <a:spcPts val="9295"/>
                </a:lnSpc>
              </a:pPr>
              <a:r>
                <a:rPr lang="en-US" sz="13800" dirty="0" err="1">
                  <a:solidFill>
                    <a:srgbClr val="FFFFFF"/>
                  </a:solidFill>
                  <a:latin typeface="Play"/>
                </a:rPr>
                <a:t>Mã</a:t>
              </a:r>
              <a:r>
                <a:rPr lang="en-US" sz="13800" dirty="0">
                  <a:solidFill>
                    <a:srgbClr val="FFFFFF"/>
                  </a:solidFill>
                  <a:latin typeface="Play"/>
                </a:rPr>
                <a:t> </a:t>
              </a:r>
              <a:r>
                <a:rPr lang="en-US" sz="13800" dirty="0" err="1">
                  <a:solidFill>
                    <a:srgbClr val="FFFFFF"/>
                  </a:solidFill>
                  <a:latin typeface="Play"/>
                </a:rPr>
                <a:t>nguồn</a:t>
              </a:r>
              <a:r>
                <a:rPr lang="en-US" sz="13800" dirty="0">
                  <a:solidFill>
                    <a:srgbClr val="FFFFFF"/>
                  </a:solidFill>
                  <a:latin typeface="Play"/>
                </a:rPr>
                <a:t> </a:t>
              </a:r>
              <a:r>
                <a:rPr lang="en-US" sz="13800" dirty="0" err="1">
                  <a:solidFill>
                    <a:srgbClr val="FFFFFF"/>
                  </a:solidFill>
                  <a:latin typeface="Play"/>
                </a:rPr>
                <a:t>mở</a:t>
              </a:r>
              <a:br>
                <a:rPr lang="en-US" sz="9600" dirty="0">
                  <a:solidFill>
                    <a:srgbClr val="FFFFFF"/>
                  </a:solidFill>
                  <a:latin typeface="Play"/>
                </a:rPr>
              </a:br>
              <a:r>
                <a:rPr lang="en-US" sz="5400" dirty="0" err="1">
                  <a:solidFill>
                    <a:srgbClr val="FFFFFF"/>
                  </a:solidFill>
                  <a:latin typeface="Play"/>
                </a:rPr>
                <a:t>Đề</a:t>
              </a:r>
              <a:r>
                <a:rPr lang="en-US" sz="5400" dirty="0">
                  <a:solidFill>
                    <a:srgbClr val="FFFFFF"/>
                  </a:solidFill>
                  <a:latin typeface="Play"/>
                </a:rPr>
                <a:t> </a:t>
              </a:r>
              <a:r>
                <a:rPr lang="en-US" sz="5400" dirty="0" err="1">
                  <a:solidFill>
                    <a:srgbClr val="FFFFFF"/>
                  </a:solidFill>
                  <a:latin typeface="Play"/>
                </a:rPr>
                <a:t>tài</a:t>
              </a:r>
              <a:r>
                <a:rPr lang="en-US" sz="5400" dirty="0">
                  <a:solidFill>
                    <a:srgbClr val="FFFFFF"/>
                  </a:solidFill>
                  <a:latin typeface="Play"/>
                </a:rPr>
                <a:t>: </a:t>
              </a:r>
              <a:r>
                <a:rPr lang="en-US" sz="5400" dirty="0" err="1">
                  <a:solidFill>
                    <a:srgbClr val="FFFFFF"/>
                  </a:solidFill>
                  <a:latin typeface="Play"/>
                </a:rPr>
                <a:t>Xử</a:t>
              </a:r>
              <a:r>
                <a:rPr lang="en-US" sz="5400" dirty="0">
                  <a:solidFill>
                    <a:srgbClr val="FFFFFF"/>
                  </a:solidFill>
                  <a:latin typeface="Play"/>
                </a:rPr>
                <a:t> </a:t>
              </a:r>
              <a:r>
                <a:rPr lang="en-US" sz="5400" dirty="0" err="1">
                  <a:solidFill>
                    <a:srgbClr val="FFFFFF"/>
                  </a:solidFill>
                  <a:latin typeface="Play"/>
                </a:rPr>
                <a:t>lý</a:t>
              </a:r>
              <a:r>
                <a:rPr lang="en-US" sz="5400" dirty="0">
                  <a:solidFill>
                    <a:srgbClr val="FFFFFF"/>
                  </a:solidFill>
                  <a:latin typeface="Play"/>
                </a:rPr>
                <a:t> </a:t>
              </a:r>
              <a:r>
                <a:rPr lang="en-US" sz="5400" dirty="0" err="1">
                  <a:solidFill>
                    <a:srgbClr val="FFFFFF"/>
                  </a:solidFill>
                  <a:latin typeface="Play"/>
                </a:rPr>
                <a:t>ảnh</a:t>
              </a:r>
              <a:endParaRPr lang="en-US" sz="9600" dirty="0">
                <a:solidFill>
                  <a:srgbClr val="FFFFFF"/>
                </a:solidFill>
                <a:latin typeface="Play"/>
              </a:endParaRPr>
            </a:p>
          </p:txBody>
        </p:sp>
        <p:sp>
          <p:nvSpPr>
            <p:cNvPr id="16" name="TextBox 16"/>
            <p:cNvSpPr txBox="1"/>
            <p:nvPr/>
          </p:nvSpPr>
          <p:spPr>
            <a:xfrm>
              <a:off x="0" y="5224282"/>
              <a:ext cx="7467600" cy="530060"/>
            </a:xfrm>
            <a:prstGeom prst="rect">
              <a:avLst/>
            </a:prstGeom>
          </p:spPr>
          <p:txBody>
            <a:bodyPr wrap="square" lIns="0" tIns="0" rIns="0" bIns="0" rtlCol="0" anchor="t">
              <a:spAutoFit/>
            </a:bodyPr>
            <a:lstStyle/>
            <a:p>
              <a:pPr marL="0" lvl="0" indent="0" algn="l">
                <a:lnSpc>
                  <a:spcPts val="3115"/>
                </a:lnSpc>
                <a:spcBef>
                  <a:spcPct val="0"/>
                </a:spcBef>
              </a:pPr>
              <a:r>
                <a:rPr lang="en-US" sz="2800" dirty="0">
                  <a:solidFill>
                    <a:srgbClr val="FFFFFF"/>
                  </a:solidFill>
                  <a:latin typeface="Public Sans"/>
                </a:rPr>
                <a:t>GVHD: </a:t>
              </a:r>
              <a:r>
                <a:rPr lang="en-US" sz="2800" dirty="0" err="1">
                  <a:solidFill>
                    <a:srgbClr val="FFFFFF"/>
                  </a:solidFill>
                  <a:latin typeface="Public Sans"/>
                </a:rPr>
                <a:t>Phạm</a:t>
              </a:r>
              <a:r>
                <a:rPr lang="en-US" sz="2800" dirty="0">
                  <a:solidFill>
                    <a:srgbClr val="FFFFFF"/>
                  </a:solidFill>
                  <a:latin typeface="Public Sans"/>
                </a:rPr>
                <a:t> </a:t>
              </a:r>
              <a:r>
                <a:rPr lang="en-US" sz="2800" dirty="0" err="1">
                  <a:solidFill>
                    <a:srgbClr val="FFFFFF"/>
                  </a:solidFill>
                  <a:latin typeface="Public Sans"/>
                </a:rPr>
                <a:t>Thị</a:t>
              </a:r>
              <a:r>
                <a:rPr lang="en-US" sz="2800" dirty="0">
                  <a:solidFill>
                    <a:srgbClr val="FFFFFF"/>
                  </a:solidFill>
                  <a:latin typeface="Public Sans"/>
                </a:rPr>
                <a:t> </a:t>
              </a:r>
              <a:r>
                <a:rPr lang="en-US" sz="2800" dirty="0" err="1">
                  <a:solidFill>
                    <a:srgbClr val="FFFFFF"/>
                  </a:solidFill>
                  <a:latin typeface="Public Sans"/>
                </a:rPr>
                <a:t>Quỳnh</a:t>
              </a:r>
              <a:r>
                <a:rPr lang="en-US" sz="2800" dirty="0">
                  <a:solidFill>
                    <a:srgbClr val="FFFFFF"/>
                  </a:solidFill>
                  <a:latin typeface="Public Sans"/>
                </a:rPr>
                <a:t> Trang</a:t>
              </a:r>
            </a:p>
          </p:txBody>
        </p:sp>
      </p:grpSp>
      <p:sp>
        <p:nvSpPr>
          <p:cNvPr id="20" name="TextBox 19">
            <a:extLst>
              <a:ext uri="{FF2B5EF4-FFF2-40B4-BE49-F238E27FC236}">
                <a16:creationId xmlns:a16="http://schemas.microsoft.com/office/drawing/2014/main" id="{F8D7BFD9-C48B-F36E-001E-36546FD9EC8D}"/>
              </a:ext>
            </a:extLst>
          </p:cNvPr>
          <p:cNvSpPr txBox="1"/>
          <p:nvPr/>
        </p:nvSpPr>
        <p:spPr>
          <a:xfrm>
            <a:off x="4030579" y="5229544"/>
            <a:ext cx="10371220" cy="369332"/>
          </a:xfrm>
          <a:prstGeom prst="rect">
            <a:avLst/>
          </a:prstGeom>
          <a:noFill/>
        </p:spPr>
        <p:txBody>
          <a:bodyPr wrap="square">
            <a:spAutoFit/>
          </a:bodyPr>
          <a:lstStyle/>
          <a:p>
            <a:endParaRPr lang="vi-VN" dirty="0"/>
          </a:p>
        </p:txBody>
      </p:sp>
      <p:sp>
        <p:nvSpPr>
          <p:cNvPr id="22" name="TextBox 21">
            <a:extLst>
              <a:ext uri="{FF2B5EF4-FFF2-40B4-BE49-F238E27FC236}">
                <a16:creationId xmlns:a16="http://schemas.microsoft.com/office/drawing/2014/main" id="{6A298E31-3B17-38D9-CC11-AB0471F84B47}"/>
              </a:ext>
            </a:extLst>
          </p:cNvPr>
          <p:cNvSpPr txBox="1"/>
          <p:nvPr/>
        </p:nvSpPr>
        <p:spPr>
          <a:xfrm>
            <a:off x="4030579" y="5229544"/>
            <a:ext cx="10371220" cy="369332"/>
          </a:xfrm>
          <a:prstGeom prst="rect">
            <a:avLst/>
          </a:prstGeom>
          <a:noFill/>
        </p:spPr>
        <p:txBody>
          <a:bodyPr wrap="square">
            <a:spAutoFit/>
          </a:bodyPr>
          <a:lstStyle/>
          <a:p>
            <a:endParaRPr lang="vi-VN" dirty="0"/>
          </a:p>
        </p:txBody>
      </p:sp>
      <p:pic>
        <p:nvPicPr>
          <p:cNvPr id="26" name="Picture 25" descr="A logo on a black background&#10;&#10;Description automatically generated">
            <a:extLst>
              <a:ext uri="{FF2B5EF4-FFF2-40B4-BE49-F238E27FC236}">
                <a16:creationId xmlns:a16="http://schemas.microsoft.com/office/drawing/2014/main" id="{5730B72C-8EED-1589-8EE3-B3717D90D17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0970" y="482201"/>
            <a:ext cx="1584596" cy="1189134"/>
          </a:xfrm>
          <a:prstGeom prst="rect">
            <a:avLst/>
          </a:prstGeom>
        </p:spPr>
      </p:pic>
      <p:sp>
        <p:nvSpPr>
          <p:cNvPr id="7" name="TextBox 16">
            <a:extLst>
              <a:ext uri="{FF2B5EF4-FFF2-40B4-BE49-F238E27FC236}">
                <a16:creationId xmlns:a16="http://schemas.microsoft.com/office/drawing/2014/main" id="{F9D5CB4C-F49F-A1EE-2B59-163DB315FDD8}"/>
              </a:ext>
            </a:extLst>
          </p:cNvPr>
          <p:cNvSpPr txBox="1"/>
          <p:nvPr/>
        </p:nvSpPr>
        <p:spPr>
          <a:xfrm>
            <a:off x="16111600" y="600358"/>
            <a:ext cx="1447800" cy="397545"/>
          </a:xfrm>
          <a:prstGeom prst="rect">
            <a:avLst/>
          </a:prstGeom>
        </p:spPr>
        <p:txBody>
          <a:bodyPr wrap="square" lIns="0" tIns="0" rIns="0" bIns="0" rtlCol="0" anchor="t">
            <a:spAutoFit/>
          </a:bodyPr>
          <a:lstStyle/>
          <a:p>
            <a:pPr marL="0" lvl="0" indent="0" algn="l">
              <a:lnSpc>
                <a:spcPts val="3115"/>
              </a:lnSpc>
              <a:spcBef>
                <a:spcPct val="0"/>
              </a:spcBef>
            </a:pPr>
            <a:r>
              <a:rPr lang="en-US" sz="2800" dirty="0" err="1">
                <a:solidFill>
                  <a:srgbClr val="FFFFFF"/>
                </a:solidFill>
                <a:latin typeface="Public Sans"/>
              </a:rPr>
              <a:t>Nhóm</a:t>
            </a:r>
            <a:r>
              <a:rPr lang="en-US" sz="2800" dirty="0">
                <a:solidFill>
                  <a:srgbClr val="FFFFFF"/>
                </a:solidFill>
                <a:latin typeface="Public Sans"/>
              </a:rPr>
              <a:t> 13</a:t>
            </a:r>
          </a:p>
        </p:txBody>
      </p:sp>
      <p:sp>
        <p:nvSpPr>
          <p:cNvPr id="8" name="AutoShape 11">
            <a:extLst>
              <a:ext uri="{FF2B5EF4-FFF2-40B4-BE49-F238E27FC236}">
                <a16:creationId xmlns:a16="http://schemas.microsoft.com/office/drawing/2014/main" id="{000013FA-C56D-F80E-B540-1B72BAADB16F}"/>
              </a:ext>
            </a:extLst>
          </p:cNvPr>
          <p:cNvSpPr/>
          <p:nvPr/>
        </p:nvSpPr>
        <p:spPr>
          <a:xfrm>
            <a:off x="16111599" y="997903"/>
            <a:ext cx="1643001" cy="0"/>
          </a:xfrm>
          <a:prstGeom prst="line">
            <a:avLst/>
          </a:prstGeom>
          <a:ln w="12700" cap="flat">
            <a:solidFill>
              <a:srgbClr val="FFFFFF"/>
            </a:solidFill>
            <a:prstDash val="solid"/>
            <a:headEnd type="none" w="sm" len="sm"/>
            <a:tailEnd type="none" w="sm" len="sm"/>
          </a:ln>
        </p:spPr>
        <p:txBody>
          <a:bodyPr/>
          <a:lstStyle/>
          <a:p>
            <a:endParaRPr lang="vi-V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1111B"/>
        </a:solidFill>
        <a:effectLst/>
      </p:bgPr>
    </p:bg>
    <p:spTree>
      <p:nvGrpSpPr>
        <p:cNvPr id="1" name=""/>
        <p:cNvGrpSpPr/>
        <p:nvPr/>
      </p:nvGrpSpPr>
      <p:grpSpPr>
        <a:xfrm>
          <a:off x="0" y="0"/>
          <a:ext cx="0" cy="0"/>
          <a:chOff x="0" y="0"/>
          <a:chExt cx="0" cy="0"/>
        </a:xfrm>
      </p:grpSpPr>
      <p:grpSp>
        <p:nvGrpSpPr>
          <p:cNvPr id="2" name="Group 2"/>
          <p:cNvGrpSpPr/>
          <p:nvPr/>
        </p:nvGrpSpPr>
        <p:grpSpPr>
          <a:xfrm>
            <a:off x="10439400" y="266700"/>
            <a:ext cx="7315201" cy="9601202"/>
            <a:chOff x="0" y="86511"/>
            <a:chExt cx="4250810" cy="3373927"/>
          </a:xfrm>
        </p:grpSpPr>
        <p:sp>
          <p:nvSpPr>
            <p:cNvPr id="3" name="Freeform 3"/>
            <p:cNvSpPr/>
            <p:nvPr/>
          </p:nvSpPr>
          <p:spPr>
            <a:xfrm>
              <a:off x="0" y="86511"/>
              <a:ext cx="4250810" cy="3373927"/>
            </a:xfrm>
            <a:custGeom>
              <a:avLst/>
              <a:gdLst/>
              <a:ahLst/>
              <a:cxnLst/>
              <a:rect l="l" t="t" r="r" b="b"/>
              <a:pathLst>
                <a:path w="4178039" h="3460438">
                  <a:moveTo>
                    <a:pt x="4053579" y="3460438"/>
                  </a:moveTo>
                  <a:lnTo>
                    <a:pt x="124460" y="3460438"/>
                  </a:lnTo>
                  <a:cubicBezTo>
                    <a:pt x="55880" y="3460438"/>
                    <a:pt x="0" y="3404558"/>
                    <a:pt x="0" y="3335977"/>
                  </a:cubicBezTo>
                  <a:lnTo>
                    <a:pt x="0" y="124460"/>
                  </a:lnTo>
                  <a:cubicBezTo>
                    <a:pt x="0" y="55880"/>
                    <a:pt x="55880" y="0"/>
                    <a:pt x="124460" y="0"/>
                  </a:cubicBezTo>
                  <a:lnTo>
                    <a:pt x="4053579" y="0"/>
                  </a:lnTo>
                  <a:cubicBezTo>
                    <a:pt x="4122159" y="0"/>
                    <a:pt x="4178039" y="55880"/>
                    <a:pt x="4178039" y="124460"/>
                  </a:cubicBezTo>
                  <a:lnTo>
                    <a:pt x="4178039" y="3335978"/>
                  </a:lnTo>
                  <a:cubicBezTo>
                    <a:pt x="4178039" y="3404558"/>
                    <a:pt x="4122159" y="3460438"/>
                    <a:pt x="4053579" y="3460438"/>
                  </a:cubicBezTo>
                  <a:close/>
                </a:path>
              </a:pathLst>
            </a:custGeom>
            <a:solidFill>
              <a:srgbClr val="FFFFFF">
                <a:alpha val="4706"/>
              </a:srgbClr>
            </a:solidFill>
          </p:spPr>
          <p:txBody>
            <a:bodyPr/>
            <a:lstStyle/>
            <a:p>
              <a:endParaRPr lang="vi-VN"/>
            </a:p>
          </p:txBody>
        </p:sp>
      </p:grpSp>
      <p:grpSp>
        <p:nvGrpSpPr>
          <p:cNvPr id="6" name="Group 6"/>
          <p:cNvGrpSpPr/>
          <p:nvPr/>
        </p:nvGrpSpPr>
        <p:grpSpPr>
          <a:xfrm>
            <a:off x="703632" y="2491831"/>
            <a:ext cx="9767084" cy="4291948"/>
            <a:chOff x="0" y="644123"/>
            <a:chExt cx="7681122" cy="5722595"/>
          </a:xfrm>
        </p:grpSpPr>
        <p:sp>
          <p:nvSpPr>
            <p:cNvPr id="7" name="TextBox 7"/>
            <p:cNvSpPr txBox="1"/>
            <p:nvPr/>
          </p:nvSpPr>
          <p:spPr>
            <a:xfrm>
              <a:off x="0" y="644123"/>
              <a:ext cx="7296345" cy="1300185"/>
            </a:xfrm>
            <a:prstGeom prst="rect">
              <a:avLst/>
            </a:prstGeom>
          </p:spPr>
          <p:txBody>
            <a:bodyPr lIns="0" tIns="0" rIns="0" bIns="0" rtlCol="0" anchor="t">
              <a:spAutoFit/>
            </a:bodyPr>
            <a:lstStyle/>
            <a:p>
              <a:pPr>
                <a:lnSpc>
                  <a:spcPts val="8800"/>
                </a:lnSpc>
              </a:pPr>
              <a:r>
                <a:rPr lang="en-US" sz="3600" dirty="0" err="1">
                  <a:solidFill>
                    <a:srgbClr val="FFFFFF"/>
                  </a:solidFill>
                  <a:latin typeface="Play"/>
                </a:rPr>
                <a:t>Hàm</a:t>
              </a:r>
              <a:r>
                <a:rPr lang="en-US" sz="3600" dirty="0">
                  <a:solidFill>
                    <a:srgbClr val="FFFFFF"/>
                  </a:solidFill>
                  <a:latin typeface="Play"/>
                </a:rPr>
                <a:t>:</a:t>
              </a:r>
            </a:p>
          </p:txBody>
        </p:sp>
        <p:sp>
          <p:nvSpPr>
            <p:cNvPr id="8" name="TextBox 8"/>
            <p:cNvSpPr txBox="1"/>
            <p:nvPr/>
          </p:nvSpPr>
          <p:spPr>
            <a:xfrm>
              <a:off x="10605" y="2450518"/>
              <a:ext cx="7670517" cy="3916200"/>
            </a:xfrm>
            <a:prstGeom prst="rect">
              <a:avLst/>
            </a:prstGeom>
          </p:spPr>
          <p:txBody>
            <a:bodyPr wrap="square" lIns="0" tIns="0" rIns="0" bIns="0" rtlCol="0" anchor="t">
              <a:spAutoFit/>
            </a:bodyPr>
            <a:lstStyle/>
            <a:p>
              <a:pPr algn="l"/>
              <a:r>
                <a:rPr lang="en-US" sz="2800" b="0" i="0" dirty="0">
                  <a:solidFill>
                    <a:schemeClr val="bg1"/>
                  </a:solidFill>
                  <a:effectLst/>
                  <a:latin typeface="Public Sans" panose="020B0604020202020204" charset="0"/>
                </a:rPr>
                <a:t>- </a:t>
              </a:r>
              <a:r>
                <a:rPr lang="en-US" sz="2800" b="0" i="0" dirty="0" err="1">
                  <a:solidFill>
                    <a:schemeClr val="bg1"/>
                  </a:solidFill>
                  <a:effectLst/>
                  <a:latin typeface="Public Sans" panose="020B0604020202020204" charset="0"/>
                </a:rPr>
                <a:t>Thay</a:t>
              </a:r>
              <a:r>
                <a:rPr lang="en-US" sz="2800" b="0" i="0" dirty="0">
                  <a:solidFill>
                    <a:schemeClr val="bg1"/>
                  </a:solidFill>
                  <a:effectLst/>
                  <a:latin typeface="Public Sans" panose="020B0604020202020204" charset="0"/>
                </a:rPr>
                <a:t> </a:t>
              </a:r>
              <a:r>
                <a:rPr lang="en-US" sz="2800" b="0" i="0" dirty="0" err="1">
                  <a:solidFill>
                    <a:schemeClr val="bg1"/>
                  </a:solidFill>
                  <a:effectLst/>
                  <a:latin typeface="Public Sans" panose="020B0604020202020204" charset="0"/>
                </a:rPr>
                <a:t>đổi</a:t>
              </a:r>
              <a:r>
                <a:rPr lang="en-US" sz="2800" b="0" i="0" dirty="0">
                  <a:solidFill>
                    <a:schemeClr val="bg1"/>
                  </a:solidFill>
                  <a:effectLst/>
                  <a:latin typeface="Public Sans" panose="020B0604020202020204" charset="0"/>
                </a:rPr>
                <a:t> </a:t>
              </a:r>
              <a:r>
                <a:rPr lang="en-US" sz="2800" b="0" i="0" dirty="0" err="1">
                  <a:solidFill>
                    <a:schemeClr val="bg1"/>
                  </a:solidFill>
                  <a:effectLst/>
                  <a:latin typeface="Public Sans" panose="020B0604020202020204" charset="0"/>
                </a:rPr>
                <a:t>độ</a:t>
              </a:r>
              <a:r>
                <a:rPr lang="en-US" sz="2800" b="0" i="0" dirty="0">
                  <a:solidFill>
                    <a:schemeClr val="bg1"/>
                  </a:solidFill>
                  <a:effectLst/>
                  <a:latin typeface="Public Sans" panose="020B0604020202020204" charset="0"/>
                </a:rPr>
                <a:t> </a:t>
              </a:r>
              <a:r>
                <a:rPr lang="en-US" sz="2800" b="0" i="0" dirty="0" err="1">
                  <a:solidFill>
                    <a:schemeClr val="bg1"/>
                  </a:solidFill>
                  <a:effectLst/>
                  <a:latin typeface="Public Sans" panose="020B0604020202020204" charset="0"/>
                </a:rPr>
                <a:t>sáng</a:t>
              </a:r>
              <a:r>
                <a:rPr lang="en-US" sz="2800" b="0" i="0" dirty="0">
                  <a:solidFill>
                    <a:schemeClr val="bg1"/>
                  </a:solidFill>
                  <a:effectLst/>
                  <a:latin typeface="Public Sans" panose="020B0604020202020204" charset="0"/>
                </a:rPr>
                <a:t>: </a:t>
              </a:r>
            </a:p>
            <a:p>
              <a:pPr algn="l"/>
              <a:br>
                <a:rPr lang="en-US" sz="2800" b="0" i="0" dirty="0">
                  <a:solidFill>
                    <a:schemeClr val="bg1"/>
                  </a:solidFill>
                  <a:effectLst/>
                  <a:latin typeface="Public Sans" panose="020B0604020202020204" charset="0"/>
                </a:rPr>
              </a:br>
              <a:r>
                <a:rPr lang="en-US" sz="2800" b="0" i="0" dirty="0">
                  <a:solidFill>
                    <a:schemeClr val="bg1"/>
                  </a:solidFill>
                  <a:effectLst/>
                  <a:latin typeface="Public Sans" panose="020B0604020202020204" charset="0"/>
                </a:rPr>
                <a:t>      cv2.convertScaleAbs(image, alpha=alpha, beta=beta)</a:t>
              </a:r>
            </a:p>
            <a:p>
              <a:pPr algn="l"/>
              <a:endParaRPr lang="en-US" sz="2800" b="0" i="0" dirty="0">
                <a:solidFill>
                  <a:schemeClr val="bg1"/>
                </a:solidFill>
                <a:effectLst/>
                <a:latin typeface="Public Sans" panose="020B0604020202020204" charset="0"/>
              </a:endParaRPr>
            </a:p>
            <a:p>
              <a:pPr marL="800100" lvl="1" indent="-342900">
                <a:lnSpc>
                  <a:spcPct val="150000"/>
                </a:lnSpc>
                <a:buFont typeface="Arial" panose="020B0604020202020204" pitchFamily="34" charset="0"/>
                <a:buChar char="•"/>
              </a:pPr>
              <a:r>
                <a:rPr lang="vi-VN" sz="2800" dirty="0" err="1">
                  <a:solidFill>
                    <a:schemeClr val="bg1"/>
                  </a:solidFill>
                  <a:latin typeface="Public Sans" panose="020B0604020202020204" charset="0"/>
                </a:rPr>
                <a:t>alpha</a:t>
              </a:r>
              <a:r>
                <a:rPr lang="vi-VN" sz="2800" dirty="0">
                  <a:solidFill>
                    <a:schemeClr val="bg1"/>
                  </a:solidFill>
                  <a:latin typeface="Public Sans" panose="020B0604020202020204" charset="0"/>
                </a:rPr>
                <a:t> là hệ số độ sáng.</a:t>
              </a:r>
            </a:p>
            <a:p>
              <a:pPr marL="800100" lvl="1" indent="-342900">
                <a:lnSpc>
                  <a:spcPct val="150000"/>
                </a:lnSpc>
                <a:buFont typeface="Arial" panose="020B0604020202020204" pitchFamily="34" charset="0"/>
                <a:buChar char="•"/>
              </a:pPr>
              <a:r>
                <a:rPr lang="vi-VN" sz="2800" dirty="0" err="1">
                  <a:solidFill>
                    <a:schemeClr val="bg1"/>
                  </a:solidFill>
                  <a:latin typeface="Public Sans" panose="020B0604020202020204" charset="0"/>
                </a:rPr>
                <a:t>beta</a:t>
              </a:r>
              <a:r>
                <a:rPr lang="vi-VN" sz="2800" dirty="0">
                  <a:solidFill>
                    <a:schemeClr val="bg1"/>
                  </a:solidFill>
                  <a:latin typeface="Public Sans" panose="020B0604020202020204" charset="0"/>
                </a:rPr>
                <a:t> là hệ số tương phản.</a:t>
              </a:r>
            </a:p>
          </p:txBody>
        </p:sp>
      </p:grpSp>
      <p:sp>
        <p:nvSpPr>
          <p:cNvPr id="13" name="TextBox 4">
            <a:extLst>
              <a:ext uri="{FF2B5EF4-FFF2-40B4-BE49-F238E27FC236}">
                <a16:creationId xmlns:a16="http://schemas.microsoft.com/office/drawing/2014/main" id="{6D281E5E-13BC-5D34-7D03-8DAB5BDD7004}"/>
              </a:ext>
            </a:extLst>
          </p:cNvPr>
          <p:cNvSpPr txBox="1"/>
          <p:nvPr/>
        </p:nvSpPr>
        <p:spPr>
          <a:xfrm>
            <a:off x="2362200" y="1103577"/>
            <a:ext cx="6348559" cy="427809"/>
          </a:xfrm>
          <a:prstGeom prst="rect">
            <a:avLst/>
          </a:prstGeom>
        </p:spPr>
        <p:txBody>
          <a:bodyPr wrap="square" lIns="0" tIns="0" rIns="0" bIns="0" rtlCol="0" anchor="t">
            <a:spAutoFit/>
          </a:bodyPr>
          <a:lstStyle/>
          <a:p>
            <a:pPr>
              <a:lnSpc>
                <a:spcPts val="3120"/>
              </a:lnSpc>
            </a:pPr>
            <a:r>
              <a:rPr lang="en-US" sz="4400" dirty="0" err="1">
                <a:solidFill>
                  <a:schemeClr val="bg1"/>
                </a:solidFill>
                <a:latin typeface="Public Sans" panose="020B0604020202020204" charset="0"/>
                <a:ea typeface="Times New Roman"/>
                <a:cs typeface="Times New Roman"/>
                <a:sym typeface="Times New Roman"/>
              </a:rPr>
              <a:t>Chỉnh</a:t>
            </a:r>
            <a:r>
              <a:rPr lang="en-US" sz="4400" dirty="0">
                <a:solidFill>
                  <a:schemeClr val="bg1"/>
                </a:solidFill>
                <a:latin typeface="Public Sans" panose="020B0604020202020204" charset="0"/>
                <a:ea typeface="Times New Roman"/>
                <a:cs typeface="Times New Roman"/>
                <a:sym typeface="Times New Roman"/>
              </a:rPr>
              <a:t> </a:t>
            </a:r>
            <a:r>
              <a:rPr lang="en-US" sz="4400" dirty="0" err="1">
                <a:solidFill>
                  <a:schemeClr val="bg1"/>
                </a:solidFill>
                <a:latin typeface="Public Sans" panose="020B0604020202020204" charset="0"/>
                <a:ea typeface="Times New Roman"/>
                <a:cs typeface="Times New Roman"/>
                <a:sym typeface="Times New Roman"/>
              </a:rPr>
              <a:t>độ</a:t>
            </a:r>
            <a:r>
              <a:rPr lang="en-US" sz="4400" dirty="0">
                <a:solidFill>
                  <a:schemeClr val="bg1"/>
                </a:solidFill>
                <a:latin typeface="Public Sans" panose="020B0604020202020204" charset="0"/>
                <a:ea typeface="Times New Roman"/>
                <a:cs typeface="Times New Roman"/>
                <a:sym typeface="Times New Roman"/>
              </a:rPr>
              <a:t> </a:t>
            </a:r>
            <a:r>
              <a:rPr lang="en-US" sz="4400" dirty="0" err="1">
                <a:solidFill>
                  <a:schemeClr val="bg1"/>
                </a:solidFill>
                <a:latin typeface="Public Sans" panose="020B0604020202020204" charset="0"/>
                <a:ea typeface="Times New Roman"/>
                <a:cs typeface="Times New Roman"/>
                <a:sym typeface="Times New Roman"/>
              </a:rPr>
              <a:t>sáng</a:t>
            </a:r>
            <a:r>
              <a:rPr lang="en-US" sz="4400" dirty="0">
                <a:solidFill>
                  <a:schemeClr val="bg1"/>
                </a:solidFill>
                <a:latin typeface="Public Sans" panose="020B0604020202020204" charset="0"/>
                <a:ea typeface="Times New Roman"/>
                <a:cs typeface="Times New Roman"/>
                <a:sym typeface="Times New Roman"/>
              </a:rPr>
              <a:t> </a:t>
            </a:r>
            <a:r>
              <a:rPr lang="en-US" sz="4400" dirty="0" err="1">
                <a:solidFill>
                  <a:schemeClr val="bg1"/>
                </a:solidFill>
                <a:latin typeface="Public Sans" panose="020B0604020202020204" charset="0"/>
                <a:ea typeface="Times New Roman"/>
                <a:cs typeface="Times New Roman"/>
                <a:sym typeface="Times New Roman"/>
              </a:rPr>
              <a:t>của</a:t>
            </a:r>
            <a:r>
              <a:rPr lang="en-US" sz="4400" dirty="0">
                <a:solidFill>
                  <a:schemeClr val="bg1"/>
                </a:solidFill>
                <a:latin typeface="Public Sans" panose="020B0604020202020204" charset="0"/>
                <a:ea typeface="Times New Roman"/>
                <a:cs typeface="Times New Roman"/>
                <a:sym typeface="Times New Roman"/>
              </a:rPr>
              <a:t> </a:t>
            </a:r>
            <a:r>
              <a:rPr lang="en-US" sz="4400" dirty="0" err="1">
                <a:solidFill>
                  <a:schemeClr val="bg1"/>
                </a:solidFill>
                <a:latin typeface="Public Sans" panose="020B0604020202020204" charset="0"/>
                <a:ea typeface="Times New Roman"/>
                <a:cs typeface="Times New Roman"/>
                <a:sym typeface="Times New Roman"/>
              </a:rPr>
              <a:t>ảnh</a:t>
            </a:r>
            <a:r>
              <a:rPr lang="en-US" sz="4400" dirty="0">
                <a:solidFill>
                  <a:schemeClr val="bg1"/>
                </a:solidFill>
                <a:latin typeface="Public Sans" panose="020B0604020202020204" charset="0"/>
                <a:ea typeface="Times New Roman"/>
                <a:cs typeface="Times New Roman"/>
                <a:sym typeface="Times New Roman"/>
              </a:rPr>
              <a:t>.</a:t>
            </a:r>
            <a:endParaRPr lang="en-US" sz="4400" dirty="0">
              <a:solidFill>
                <a:schemeClr val="bg1"/>
              </a:solidFill>
              <a:latin typeface="Public Sans" panose="020B0604020202020204" charset="0"/>
            </a:endParaRPr>
          </a:p>
        </p:txBody>
      </p:sp>
      <p:grpSp>
        <p:nvGrpSpPr>
          <p:cNvPr id="14" name="Group 10">
            <a:extLst>
              <a:ext uri="{FF2B5EF4-FFF2-40B4-BE49-F238E27FC236}">
                <a16:creationId xmlns:a16="http://schemas.microsoft.com/office/drawing/2014/main" id="{64226D47-87BE-28D2-E86A-992A152A4CAB}"/>
              </a:ext>
            </a:extLst>
          </p:cNvPr>
          <p:cNvGrpSpPr/>
          <p:nvPr/>
        </p:nvGrpSpPr>
        <p:grpSpPr>
          <a:xfrm>
            <a:off x="717117" y="654649"/>
            <a:ext cx="1295400" cy="1295400"/>
            <a:chOff x="0" y="0"/>
            <a:chExt cx="1169993" cy="1169993"/>
          </a:xfrm>
        </p:grpSpPr>
        <p:grpSp>
          <p:nvGrpSpPr>
            <p:cNvPr id="15" name="Group 11">
              <a:extLst>
                <a:ext uri="{FF2B5EF4-FFF2-40B4-BE49-F238E27FC236}">
                  <a16:creationId xmlns:a16="http://schemas.microsoft.com/office/drawing/2014/main" id="{D3CD3AE2-BFEC-06D8-789A-986BDA3F9C42}"/>
                </a:ext>
              </a:extLst>
            </p:cNvPr>
            <p:cNvGrpSpPr/>
            <p:nvPr/>
          </p:nvGrpSpPr>
          <p:grpSpPr>
            <a:xfrm>
              <a:off x="0" y="0"/>
              <a:ext cx="1169993" cy="1169993"/>
              <a:chOff x="0" y="0"/>
              <a:chExt cx="6350000" cy="6350000"/>
            </a:xfrm>
          </p:grpSpPr>
          <p:sp>
            <p:nvSpPr>
              <p:cNvPr id="17" name="Freeform 12">
                <a:extLst>
                  <a:ext uri="{FF2B5EF4-FFF2-40B4-BE49-F238E27FC236}">
                    <a16:creationId xmlns:a16="http://schemas.microsoft.com/office/drawing/2014/main" id="{D8A3A7B3-1E09-C594-1248-09ABC8E09FF6}"/>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10980"/>
                </a:srgbClr>
              </a:solidFill>
            </p:spPr>
            <p:txBody>
              <a:bodyPr/>
              <a:lstStyle/>
              <a:p>
                <a:endParaRPr lang="vi-VN"/>
              </a:p>
            </p:txBody>
          </p:sp>
        </p:grpSp>
        <p:sp>
          <p:nvSpPr>
            <p:cNvPr id="16" name="TextBox 13">
              <a:extLst>
                <a:ext uri="{FF2B5EF4-FFF2-40B4-BE49-F238E27FC236}">
                  <a16:creationId xmlns:a16="http://schemas.microsoft.com/office/drawing/2014/main" id="{5CD11FE1-D3CC-A185-046E-A39FE75A3442}"/>
                </a:ext>
              </a:extLst>
            </p:cNvPr>
            <p:cNvSpPr txBox="1"/>
            <p:nvPr/>
          </p:nvSpPr>
          <p:spPr>
            <a:xfrm>
              <a:off x="197340" y="489332"/>
              <a:ext cx="775312" cy="368209"/>
            </a:xfrm>
            <a:prstGeom prst="rect">
              <a:avLst/>
            </a:prstGeom>
          </p:spPr>
          <p:txBody>
            <a:bodyPr lIns="0" tIns="0" rIns="0" bIns="0" rtlCol="0" anchor="t">
              <a:spAutoFit/>
            </a:bodyPr>
            <a:lstStyle/>
            <a:p>
              <a:pPr algn="ctr">
                <a:lnSpc>
                  <a:spcPts val="2879"/>
                </a:lnSpc>
              </a:pPr>
              <a:r>
                <a:rPr lang="en-US" sz="4400" dirty="0">
                  <a:solidFill>
                    <a:srgbClr val="FFFFFF"/>
                  </a:solidFill>
                  <a:latin typeface="Play Bold"/>
                </a:rPr>
                <a:t>01</a:t>
              </a:r>
            </a:p>
          </p:txBody>
        </p:sp>
      </p:grpSp>
      <p:pic>
        <p:nvPicPr>
          <p:cNvPr id="5" name="Picture 4">
            <a:extLst>
              <a:ext uri="{FF2B5EF4-FFF2-40B4-BE49-F238E27FC236}">
                <a16:creationId xmlns:a16="http://schemas.microsoft.com/office/drawing/2014/main" id="{BF413FC0-FDC6-57B6-F7F6-BEEECB95DC34}"/>
              </a:ext>
            </a:extLst>
          </p:cNvPr>
          <p:cNvPicPr>
            <a:picLocks noChangeAspect="1"/>
          </p:cNvPicPr>
          <p:nvPr/>
        </p:nvPicPr>
        <p:blipFill>
          <a:blip r:embed="rId2"/>
          <a:stretch>
            <a:fillRect/>
          </a:stretch>
        </p:blipFill>
        <p:spPr>
          <a:xfrm>
            <a:off x="11013491" y="5429791"/>
            <a:ext cx="5985909" cy="3833026"/>
          </a:xfrm>
          <a:prstGeom prst="rect">
            <a:avLst/>
          </a:prstGeom>
        </p:spPr>
      </p:pic>
      <p:pic>
        <p:nvPicPr>
          <p:cNvPr id="10" name="Picture 9">
            <a:extLst>
              <a:ext uri="{FF2B5EF4-FFF2-40B4-BE49-F238E27FC236}">
                <a16:creationId xmlns:a16="http://schemas.microsoft.com/office/drawing/2014/main" id="{2C2C94BF-E352-DE94-9AFD-2B4D4D8B374A}"/>
              </a:ext>
            </a:extLst>
          </p:cNvPr>
          <p:cNvPicPr>
            <a:picLocks noChangeAspect="1"/>
          </p:cNvPicPr>
          <p:nvPr/>
        </p:nvPicPr>
        <p:blipFill>
          <a:blip r:embed="rId3"/>
          <a:stretch>
            <a:fillRect/>
          </a:stretch>
        </p:blipFill>
        <p:spPr>
          <a:xfrm>
            <a:off x="11009901" y="554768"/>
            <a:ext cx="5982328" cy="3833026"/>
          </a:xfrm>
          <a:prstGeom prst="rect">
            <a:avLst/>
          </a:prstGeom>
        </p:spPr>
      </p:pic>
      <p:sp>
        <p:nvSpPr>
          <p:cNvPr id="11" name="TextBox 8">
            <a:extLst>
              <a:ext uri="{FF2B5EF4-FFF2-40B4-BE49-F238E27FC236}">
                <a16:creationId xmlns:a16="http://schemas.microsoft.com/office/drawing/2014/main" id="{36A0C096-1527-FB08-220B-B8554C0219CD}"/>
              </a:ext>
            </a:extLst>
          </p:cNvPr>
          <p:cNvSpPr txBox="1"/>
          <p:nvPr/>
        </p:nvSpPr>
        <p:spPr>
          <a:xfrm>
            <a:off x="13485769" y="4467407"/>
            <a:ext cx="1030592" cy="416909"/>
          </a:xfrm>
          <a:prstGeom prst="rect">
            <a:avLst/>
          </a:prstGeom>
        </p:spPr>
        <p:txBody>
          <a:bodyPr wrap="square" lIns="0" tIns="0" rIns="0" bIns="0" rtlCol="0" anchor="t">
            <a:spAutoFit/>
          </a:bodyPr>
          <a:lstStyle/>
          <a:p>
            <a:pPr>
              <a:lnSpc>
                <a:spcPts val="3542"/>
              </a:lnSpc>
            </a:pPr>
            <a:r>
              <a:rPr lang="en-US" sz="2724" dirty="0" err="1">
                <a:solidFill>
                  <a:srgbClr val="FFFFFF"/>
                </a:solidFill>
                <a:latin typeface="Public Sans"/>
              </a:rPr>
              <a:t>Trước</a:t>
            </a:r>
            <a:endParaRPr lang="en-US" sz="2724" dirty="0">
              <a:solidFill>
                <a:srgbClr val="FFFFFF"/>
              </a:solidFill>
              <a:latin typeface="Public Sans"/>
            </a:endParaRPr>
          </a:p>
        </p:txBody>
      </p:sp>
      <p:sp>
        <p:nvSpPr>
          <p:cNvPr id="12" name="TextBox 8">
            <a:extLst>
              <a:ext uri="{FF2B5EF4-FFF2-40B4-BE49-F238E27FC236}">
                <a16:creationId xmlns:a16="http://schemas.microsoft.com/office/drawing/2014/main" id="{D867C21A-50A0-6EC8-775B-3AE16805B0F3}"/>
              </a:ext>
            </a:extLst>
          </p:cNvPr>
          <p:cNvSpPr txBox="1"/>
          <p:nvPr/>
        </p:nvSpPr>
        <p:spPr>
          <a:xfrm>
            <a:off x="13792200" y="9315323"/>
            <a:ext cx="1030592" cy="416909"/>
          </a:xfrm>
          <a:prstGeom prst="rect">
            <a:avLst/>
          </a:prstGeom>
        </p:spPr>
        <p:txBody>
          <a:bodyPr wrap="square" lIns="0" tIns="0" rIns="0" bIns="0" rtlCol="0" anchor="t">
            <a:spAutoFit/>
          </a:bodyPr>
          <a:lstStyle/>
          <a:p>
            <a:pPr>
              <a:lnSpc>
                <a:spcPts val="3542"/>
              </a:lnSpc>
            </a:pPr>
            <a:r>
              <a:rPr lang="en-US" sz="2724" dirty="0">
                <a:solidFill>
                  <a:srgbClr val="FFFFFF"/>
                </a:solidFill>
                <a:latin typeface="Public Sans"/>
              </a:rPr>
              <a:t>Sau</a:t>
            </a:r>
          </a:p>
        </p:txBody>
      </p:sp>
      <p:sp>
        <p:nvSpPr>
          <p:cNvPr id="24" name="Freeform 10">
            <a:extLst>
              <a:ext uri="{FF2B5EF4-FFF2-40B4-BE49-F238E27FC236}">
                <a16:creationId xmlns:a16="http://schemas.microsoft.com/office/drawing/2014/main" id="{B3A1E0DC-2455-BD8E-FC32-A8AAC6E95C24}"/>
              </a:ext>
            </a:extLst>
          </p:cNvPr>
          <p:cNvSpPr/>
          <p:nvPr/>
        </p:nvSpPr>
        <p:spPr>
          <a:xfrm>
            <a:off x="703632" y="4533947"/>
            <a:ext cx="9554658" cy="901287"/>
          </a:xfrm>
          <a:custGeom>
            <a:avLst/>
            <a:gdLst/>
            <a:ahLst/>
            <a:cxnLst/>
            <a:rect l="l" t="t" r="r" b="b"/>
            <a:pathLst>
              <a:path w="4378459" h="2617769">
                <a:moveTo>
                  <a:pt x="4253998" y="2617768"/>
                </a:moveTo>
                <a:lnTo>
                  <a:pt x="124460" y="2617768"/>
                </a:lnTo>
                <a:cubicBezTo>
                  <a:pt x="55880" y="2617768"/>
                  <a:pt x="0" y="2561888"/>
                  <a:pt x="0" y="2493308"/>
                </a:cubicBezTo>
                <a:lnTo>
                  <a:pt x="0" y="124460"/>
                </a:lnTo>
                <a:cubicBezTo>
                  <a:pt x="0" y="55880"/>
                  <a:pt x="55880" y="0"/>
                  <a:pt x="124460" y="0"/>
                </a:cubicBezTo>
                <a:lnTo>
                  <a:pt x="4253999" y="0"/>
                </a:lnTo>
                <a:cubicBezTo>
                  <a:pt x="4322579" y="0"/>
                  <a:pt x="4378459" y="55880"/>
                  <a:pt x="4378459" y="124460"/>
                </a:cubicBezTo>
                <a:lnTo>
                  <a:pt x="4378459" y="2493308"/>
                </a:lnTo>
                <a:cubicBezTo>
                  <a:pt x="4378459" y="2561888"/>
                  <a:pt x="4322579" y="2617769"/>
                  <a:pt x="4253999" y="2617769"/>
                </a:cubicBezTo>
                <a:close/>
              </a:path>
            </a:pathLst>
          </a:custGeom>
          <a:noFill/>
          <a:ln w="19050">
            <a:solidFill>
              <a:srgbClr val="FFFF00"/>
            </a:solidFill>
          </a:ln>
        </p:spPr>
        <p:txBody>
          <a:bodyPr/>
          <a:lstStyle/>
          <a:p>
            <a:endParaRPr lang="vi-V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741D81"/>
        </a:solidFill>
        <a:effectLst/>
      </p:bgPr>
    </p:bg>
    <p:spTree>
      <p:nvGrpSpPr>
        <p:cNvPr id="1" name=""/>
        <p:cNvGrpSpPr/>
        <p:nvPr/>
      </p:nvGrpSpPr>
      <p:grpSpPr>
        <a:xfrm>
          <a:off x="0" y="0"/>
          <a:ext cx="0" cy="0"/>
          <a:chOff x="0" y="0"/>
          <a:chExt cx="0" cy="0"/>
        </a:xfrm>
      </p:grpSpPr>
      <p:grpSp>
        <p:nvGrpSpPr>
          <p:cNvPr id="3" name="Group 3"/>
          <p:cNvGrpSpPr/>
          <p:nvPr/>
        </p:nvGrpSpPr>
        <p:grpSpPr>
          <a:xfrm>
            <a:off x="838200" y="4399755"/>
            <a:ext cx="7543799" cy="5315745"/>
            <a:chOff x="0" y="0"/>
            <a:chExt cx="4378459" cy="2617768"/>
          </a:xfrm>
        </p:grpSpPr>
        <p:sp>
          <p:nvSpPr>
            <p:cNvPr id="4" name="Freeform 4"/>
            <p:cNvSpPr/>
            <p:nvPr/>
          </p:nvSpPr>
          <p:spPr>
            <a:xfrm>
              <a:off x="0" y="0"/>
              <a:ext cx="4378459" cy="2617769"/>
            </a:xfrm>
            <a:custGeom>
              <a:avLst/>
              <a:gdLst/>
              <a:ahLst/>
              <a:cxnLst/>
              <a:rect l="l" t="t" r="r" b="b"/>
              <a:pathLst>
                <a:path w="4378459" h="2617769">
                  <a:moveTo>
                    <a:pt x="4253998" y="2617768"/>
                  </a:moveTo>
                  <a:lnTo>
                    <a:pt x="124460" y="2617768"/>
                  </a:lnTo>
                  <a:cubicBezTo>
                    <a:pt x="55880" y="2617768"/>
                    <a:pt x="0" y="2561888"/>
                    <a:pt x="0" y="2493308"/>
                  </a:cubicBezTo>
                  <a:lnTo>
                    <a:pt x="0" y="124460"/>
                  </a:lnTo>
                  <a:cubicBezTo>
                    <a:pt x="0" y="55880"/>
                    <a:pt x="55880" y="0"/>
                    <a:pt x="124460" y="0"/>
                  </a:cubicBezTo>
                  <a:lnTo>
                    <a:pt x="4253999" y="0"/>
                  </a:lnTo>
                  <a:cubicBezTo>
                    <a:pt x="4322579" y="0"/>
                    <a:pt x="4378459" y="55880"/>
                    <a:pt x="4378459" y="124460"/>
                  </a:cubicBezTo>
                  <a:lnTo>
                    <a:pt x="4378459" y="2493308"/>
                  </a:lnTo>
                  <a:cubicBezTo>
                    <a:pt x="4378459" y="2561888"/>
                    <a:pt x="4322579" y="2617769"/>
                    <a:pt x="4253999" y="2617769"/>
                  </a:cubicBezTo>
                  <a:close/>
                </a:path>
              </a:pathLst>
            </a:custGeom>
            <a:solidFill>
              <a:srgbClr val="FFFFFF">
                <a:alpha val="9804"/>
              </a:srgbClr>
            </a:solidFill>
          </p:spPr>
          <p:txBody>
            <a:bodyPr/>
            <a:lstStyle/>
            <a:p>
              <a:endParaRPr lang="vi-VN"/>
            </a:p>
          </p:txBody>
        </p:sp>
      </p:grpSp>
      <p:grpSp>
        <p:nvGrpSpPr>
          <p:cNvPr id="9" name="Group 9"/>
          <p:cNvGrpSpPr/>
          <p:nvPr/>
        </p:nvGrpSpPr>
        <p:grpSpPr>
          <a:xfrm>
            <a:off x="9484149" y="4399759"/>
            <a:ext cx="7127451" cy="5315743"/>
            <a:chOff x="0" y="0"/>
            <a:chExt cx="4378459" cy="2617768"/>
          </a:xfrm>
        </p:grpSpPr>
        <p:sp>
          <p:nvSpPr>
            <p:cNvPr id="10" name="Freeform 10"/>
            <p:cNvSpPr/>
            <p:nvPr/>
          </p:nvSpPr>
          <p:spPr>
            <a:xfrm>
              <a:off x="0" y="0"/>
              <a:ext cx="4378459" cy="2617769"/>
            </a:xfrm>
            <a:custGeom>
              <a:avLst/>
              <a:gdLst/>
              <a:ahLst/>
              <a:cxnLst/>
              <a:rect l="l" t="t" r="r" b="b"/>
              <a:pathLst>
                <a:path w="4378459" h="2617769">
                  <a:moveTo>
                    <a:pt x="4253998" y="2617768"/>
                  </a:moveTo>
                  <a:lnTo>
                    <a:pt x="124460" y="2617768"/>
                  </a:lnTo>
                  <a:cubicBezTo>
                    <a:pt x="55880" y="2617768"/>
                    <a:pt x="0" y="2561888"/>
                    <a:pt x="0" y="2493308"/>
                  </a:cubicBezTo>
                  <a:lnTo>
                    <a:pt x="0" y="124460"/>
                  </a:lnTo>
                  <a:cubicBezTo>
                    <a:pt x="0" y="55880"/>
                    <a:pt x="55880" y="0"/>
                    <a:pt x="124460" y="0"/>
                  </a:cubicBezTo>
                  <a:lnTo>
                    <a:pt x="4253999" y="0"/>
                  </a:lnTo>
                  <a:cubicBezTo>
                    <a:pt x="4322579" y="0"/>
                    <a:pt x="4378459" y="55880"/>
                    <a:pt x="4378459" y="124460"/>
                  </a:cubicBezTo>
                  <a:lnTo>
                    <a:pt x="4378459" y="2493308"/>
                  </a:lnTo>
                  <a:cubicBezTo>
                    <a:pt x="4378459" y="2561888"/>
                    <a:pt x="4322579" y="2617769"/>
                    <a:pt x="4253999" y="2617769"/>
                  </a:cubicBezTo>
                  <a:close/>
                </a:path>
              </a:pathLst>
            </a:custGeom>
            <a:solidFill>
              <a:srgbClr val="FFFFFF">
                <a:alpha val="9804"/>
              </a:srgbClr>
            </a:solidFill>
          </p:spPr>
          <p:txBody>
            <a:bodyPr/>
            <a:lstStyle/>
            <a:p>
              <a:endParaRPr lang="vi-VN"/>
            </a:p>
          </p:txBody>
        </p:sp>
      </p:grpSp>
      <p:grpSp>
        <p:nvGrpSpPr>
          <p:cNvPr id="18" name="Group 17">
            <a:extLst>
              <a:ext uri="{FF2B5EF4-FFF2-40B4-BE49-F238E27FC236}">
                <a16:creationId xmlns:a16="http://schemas.microsoft.com/office/drawing/2014/main" id="{0C2430EC-4029-7E56-99B4-00CB05BB60B4}"/>
              </a:ext>
            </a:extLst>
          </p:cNvPr>
          <p:cNvGrpSpPr/>
          <p:nvPr/>
        </p:nvGrpSpPr>
        <p:grpSpPr>
          <a:xfrm>
            <a:off x="421242" y="407737"/>
            <a:ext cx="10094357" cy="1295400"/>
            <a:chOff x="9309618" y="652493"/>
            <a:chExt cx="10094357" cy="1295400"/>
          </a:xfrm>
        </p:grpSpPr>
        <p:sp>
          <p:nvSpPr>
            <p:cNvPr id="13" name="TextBox 4">
              <a:extLst>
                <a:ext uri="{FF2B5EF4-FFF2-40B4-BE49-F238E27FC236}">
                  <a16:creationId xmlns:a16="http://schemas.microsoft.com/office/drawing/2014/main" id="{737C38F6-DF75-4848-3BE6-E2A1855BD55B}"/>
                </a:ext>
              </a:extLst>
            </p:cNvPr>
            <p:cNvSpPr txBox="1"/>
            <p:nvPr/>
          </p:nvSpPr>
          <p:spPr>
            <a:xfrm>
              <a:off x="10954700" y="1101421"/>
              <a:ext cx="8449275" cy="427809"/>
            </a:xfrm>
            <a:prstGeom prst="rect">
              <a:avLst/>
            </a:prstGeom>
          </p:spPr>
          <p:txBody>
            <a:bodyPr wrap="square" lIns="0" tIns="0" rIns="0" bIns="0" rtlCol="0" anchor="t">
              <a:spAutoFit/>
            </a:bodyPr>
            <a:lstStyle/>
            <a:p>
              <a:pPr>
                <a:lnSpc>
                  <a:spcPts val="3120"/>
                </a:lnSpc>
              </a:pPr>
              <a:r>
                <a:rPr lang="en-US" sz="4400" dirty="0" err="1">
                  <a:solidFill>
                    <a:schemeClr val="bg1"/>
                  </a:solidFill>
                  <a:latin typeface="Public Sans" panose="020B0604020202020204" charset="0"/>
                  <a:ea typeface="Times New Roman"/>
                  <a:cs typeface="Times New Roman"/>
                  <a:sym typeface="Times New Roman"/>
                </a:rPr>
                <a:t>Chuyển</a:t>
              </a:r>
              <a:r>
                <a:rPr lang="en-US" sz="4400" dirty="0">
                  <a:solidFill>
                    <a:schemeClr val="bg1"/>
                  </a:solidFill>
                  <a:latin typeface="Public Sans" panose="020B0604020202020204" charset="0"/>
                  <a:ea typeface="Times New Roman"/>
                  <a:cs typeface="Times New Roman"/>
                  <a:sym typeface="Times New Roman"/>
                </a:rPr>
                <a:t> </a:t>
              </a:r>
              <a:r>
                <a:rPr lang="en-US" sz="4400" dirty="0" err="1">
                  <a:solidFill>
                    <a:schemeClr val="bg1"/>
                  </a:solidFill>
                  <a:latin typeface="Public Sans" panose="020B0604020202020204" charset="0"/>
                  <a:ea typeface="Times New Roman"/>
                  <a:cs typeface="Times New Roman"/>
                  <a:sym typeface="Times New Roman"/>
                </a:rPr>
                <a:t>đổi</a:t>
              </a:r>
              <a:r>
                <a:rPr lang="en-US" sz="4400" dirty="0">
                  <a:solidFill>
                    <a:schemeClr val="bg1"/>
                  </a:solidFill>
                  <a:latin typeface="Public Sans" panose="020B0604020202020204" charset="0"/>
                  <a:ea typeface="Times New Roman"/>
                  <a:cs typeface="Times New Roman"/>
                  <a:sym typeface="Times New Roman"/>
                </a:rPr>
                <a:t> </a:t>
              </a:r>
              <a:r>
                <a:rPr lang="en-US" sz="4400" dirty="0" err="1">
                  <a:solidFill>
                    <a:schemeClr val="bg1"/>
                  </a:solidFill>
                  <a:latin typeface="Public Sans" panose="020B0604020202020204" charset="0"/>
                  <a:ea typeface="Times New Roman"/>
                  <a:cs typeface="Times New Roman"/>
                  <a:sym typeface="Times New Roman"/>
                </a:rPr>
                <a:t>màu</a:t>
              </a:r>
              <a:r>
                <a:rPr lang="en-US" sz="4400" dirty="0">
                  <a:solidFill>
                    <a:schemeClr val="bg1"/>
                  </a:solidFill>
                  <a:latin typeface="Public Sans" panose="020B0604020202020204" charset="0"/>
                  <a:ea typeface="Times New Roman"/>
                  <a:cs typeface="Times New Roman"/>
                  <a:sym typeface="Times New Roman"/>
                </a:rPr>
                <a:t> </a:t>
              </a:r>
              <a:r>
                <a:rPr lang="en-US" sz="4400" dirty="0" err="1">
                  <a:solidFill>
                    <a:schemeClr val="bg1"/>
                  </a:solidFill>
                  <a:latin typeface="Public Sans" panose="020B0604020202020204" charset="0"/>
                  <a:ea typeface="Times New Roman"/>
                  <a:cs typeface="Times New Roman"/>
                  <a:sym typeface="Times New Roman"/>
                </a:rPr>
                <a:t>sắc</a:t>
              </a:r>
              <a:r>
                <a:rPr lang="en-US" sz="4400" dirty="0">
                  <a:solidFill>
                    <a:schemeClr val="bg1"/>
                  </a:solidFill>
                  <a:latin typeface="Public Sans" panose="020B0604020202020204" charset="0"/>
                  <a:ea typeface="Times New Roman"/>
                  <a:cs typeface="Times New Roman"/>
                  <a:sym typeface="Times New Roman"/>
                </a:rPr>
                <a:t> </a:t>
              </a:r>
              <a:r>
                <a:rPr lang="en-US" sz="4400" dirty="0" err="1">
                  <a:solidFill>
                    <a:schemeClr val="bg1"/>
                  </a:solidFill>
                  <a:latin typeface="Public Sans" panose="020B0604020202020204" charset="0"/>
                  <a:ea typeface="Times New Roman"/>
                  <a:cs typeface="Times New Roman"/>
                  <a:sym typeface="Times New Roman"/>
                </a:rPr>
                <a:t>đen</a:t>
              </a:r>
              <a:r>
                <a:rPr lang="en-US" sz="4400" dirty="0">
                  <a:solidFill>
                    <a:schemeClr val="bg1"/>
                  </a:solidFill>
                  <a:latin typeface="Public Sans" panose="020B0604020202020204" charset="0"/>
                  <a:ea typeface="Times New Roman"/>
                  <a:cs typeface="Times New Roman"/>
                  <a:sym typeface="Times New Roman"/>
                </a:rPr>
                <a:t> </a:t>
              </a:r>
              <a:r>
                <a:rPr lang="en-US" sz="4400" dirty="0" err="1">
                  <a:solidFill>
                    <a:schemeClr val="bg1"/>
                  </a:solidFill>
                  <a:latin typeface="Public Sans" panose="020B0604020202020204" charset="0"/>
                  <a:ea typeface="Times New Roman"/>
                  <a:cs typeface="Times New Roman"/>
                  <a:sym typeface="Times New Roman"/>
                </a:rPr>
                <a:t>trắng</a:t>
              </a:r>
              <a:r>
                <a:rPr lang="en-US" sz="4400" dirty="0">
                  <a:solidFill>
                    <a:schemeClr val="bg1"/>
                  </a:solidFill>
                  <a:latin typeface="Public Sans" panose="020B0604020202020204" charset="0"/>
                  <a:ea typeface="Times New Roman"/>
                  <a:cs typeface="Times New Roman"/>
                  <a:sym typeface="Times New Roman"/>
                </a:rPr>
                <a:t>.</a:t>
              </a:r>
              <a:endParaRPr lang="en-US" sz="4400" dirty="0">
                <a:solidFill>
                  <a:schemeClr val="bg1"/>
                </a:solidFill>
                <a:latin typeface="Public Sans" panose="020B0604020202020204" charset="0"/>
              </a:endParaRPr>
            </a:p>
          </p:txBody>
        </p:sp>
        <p:grpSp>
          <p:nvGrpSpPr>
            <p:cNvPr id="14" name="Group 10">
              <a:extLst>
                <a:ext uri="{FF2B5EF4-FFF2-40B4-BE49-F238E27FC236}">
                  <a16:creationId xmlns:a16="http://schemas.microsoft.com/office/drawing/2014/main" id="{8CD3414E-40BF-8625-B82A-004B10F4977B}"/>
                </a:ext>
              </a:extLst>
            </p:cNvPr>
            <p:cNvGrpSpPr/>
            <p:nvPr/>
          </p:nvGrpSpPr>
          <p:grpSpPr>
            <a:xfrm>
              <a:off x="9309618" y="652493"/>
              <a:ext cx="1295399" cy="1295400"/>
              <a:chOff x="0" y="0"/>
              <a:chExt cx="1169992" cy="1169993"/>
            </a:xfrm>
          </p:grpSpPr>
          <p:grpSp>
            <p:nvGrpSpPr>
              <p:cNvPr id="15" name="Group 11">
                <a:extLst>
                  <a:ext uri="{FF2B5EF4-FFF2-40B4-BE49-F238E27FC236}">
                    <a16:creationId xmlns:a16="http://schemas.microsoft.com/office/drawing/2014/main" id="{CCC1CD3B-1D11-4EFE-6AD7-97E69031EE46}"/>
                  </a:ext>
                </a:extLst>
              </p:cNvPr>
              <p:cNvGrpSpPr/>
              <p:nvPr/>
            </p:nvGrpSpPr>
            <p:grpSpPr>
              <a:xfrm>
                <a:off x="0" y="0"/>
                <a:ext cx="1169992" cy="1169993"/>
                <a:chOff x="0" y="0"/>
                <a:chExt cx="6349992" cy="6350000"/>
              </a:xfrm>
            </p:grpSpPr>
            <p:sp>
              <p:nvSpPr>
                <p:cNvPr id="17" name="Freeform 12">
                  <a:extLst>
                    <a:ext uri="{FF2B5EF4-FFF2-40B4-BE49-F238E27FC236}">
                      <a16:creationId xmlns:a16="http://schemas.microsoft.com/office/drawing/2014/main" id="{C7AA0901-E8A2-CF61-E5CE-2AC4B4E24F4F}"/>
                    </a:ext>
                  </a:extLst>
                </p:cNvPr>
                <p:cNvSpPr/>
                <p:nvPr/>
              </p:nvSpPr>
              <p:spPr>
                <a:xfrm>
                  <a:off x="0" y="0"/>
                  <a:ext cx="6349992"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10980"/>
                  </a:srgbClr>
                </a:solidFill>
              </p:spPr>
              <p:txBody>
                <a:bodyPr/>
                <a:lstStyle/>
                <a:p>
                  <a:endParaRPr lang="vi-VN"/>
                </a:p>
              </p:txBody>
            </p:sp>
          </p:grpSp>
          <p:sp>
            <p:nvSpPr>
              <p:cNvPr id="16" name="TextBox 13">
                <a:extLst>
                  <a:ext uri="{FF2B5EF4-FFF2-40B4-BE49-F238E27FC236}">
                    <a16:creationId xmlns:a16="http://schemas.microsoft.com/office/drawing/2014/main" id="{5139EABC-5D1D-B17C-9D2C-34B1EBC9153D}"/>
                  </a:ext>
                </a:extLst>
              </p:cNvPr>
              <p:cNvSpPr txBox="1"/>
              <p:nvPr/>
            </p:nvSpPr>
            <p:spPr>
              <a:xfrm>
                <a:off x="197340" y="489332"/>
                <a:ext cx="775312" cy="368209"/>
              </a:xfrm>
              <a:prstGeom prst="rect">
                <a:avLst/>
              </a:prstGeom>
            </p:spPr>
            <p:txBody>
              <a:bodyPr lIns="0" tIns="0" rIns="0" bIns="0" rtlCol="0" anchor="t">
                <a:spAutoFit/>
              </a:bodyPr>
              <a:lstStyle/>
              <a:p>
                <a:pPr algn="ctr">
                  <a:lnSpc>
                    <a:spcPts val="2879"/>
                  </a:lnSpc>
                </a:pPr>
                <a:r>
                  <a:rPr lang="en-US" sz="4400" dirty="0">
                    <a:solidFill>
                      <a:srgbClr val="FFFFFF"/>
                    </a:solidFill>
                    <a:latin typeface="Play Bold"/>
                  </a:rPr>
                  <a:t>02</a:t>
                </a:r>
              </a:p>
            </p:txBody>
          </p:sp>
        </p:grpSp>
      </p:grpSp>
      <p:grpSp>
        <p:nvGrpSpPr>
          <p:cNvPr id="25" name="Group 6">
            <a:extLst>
              <a:ext uri="{FF2B5EF4-FFF2-40B4-BE49-F238E27FC236}">
                <a16:creationId xmlns:a16="http://schemas.microsoft.com/office/drawing/2014/main" id="{DE89F97A-7EC7-943B-F391-526A90577716}"/>
              </a:ext>
            </a:extLst>
          </p:cNvPr>
          <p:cNvGrpSpPr/>
          <p:nvPr/>
        </p:nvGrpSpPr>
        <p:grpSpPr>
          <a:xfrm>
            <a:off x="817070" y="1476261"/>
            <a:ext cx="17597308" cy="2528910"/>
            <a:chOff x="-235582" y="512401"/>
            <a:chExt cx="7296345" cy="3371879"/>
          </a:xfrm>
        </p:grpSpPr>
        <p:sp>
          <p:nvSpPr>
            <p:cNvPr id="26" name="TextBox 7">
              <a:extLst>
                <a:ext uri="{FF2B5EF4-FFF2-40B4-BE49-F238E27FC236}">
                  <a16:creationId xmlns:a16="http://schemas.microsoft.com/office/drawing/2014/main" id="{D28235E7-AA1A-0A37-3B58-ECE396E07815}"/>
                </a:ext>
              </a:extLst>
            </p:cNvPr>
            <p:cNvSpPr txBox="1"/>
            <p:nvPr/>
          </p:nvSpPr>
          <p:spPr>
            <a:xfrm>
              <a:off x="-235582" y="512401"/>
              <a:ext cx="7296345" cy="1300185"/>
            </a:xfrm>
            <a:prstGeom prst="rect">
              <a:avLst/>
            </a:prstGeom>
          </p:spPr>
          <p:txBody>
            <a:bodyPr lIns="0" tIns="0" rIns="0" bIns="0" rtlCol="0" anchor="t">
              <a:spAutoFit/>
            </a:bodyPr>
            <a:lstStyle/>
            <a:p>
              <a:pPr>
                <a:lnSpc>
                  <a:spcPts val="8800"/>
                </a:lnSpc>
              </a:pPr>
              <a:r>
                <a:rPr lang="en-US" sz="3600" dirty="0" err="1">
                  <a:solidFill>
                    <a:srgbClr val="FFFFFF"/>
                  </a:solidFill>
                  <a:latin typeface="Play"/>
                </a:rPr>
                <a:t>Hàm</a:t>
              </a:r>
              <a:r>
                <a:rPr lang="en-US" sz="3600" dirty="0">
                  <a:solidFill>
                    <a:srgbClr val="FFFFFF"/>
                  </a:solidFill>
                  <a:latin typeface="Play"/>
                </a:rPr>
                <a:t>:</a:t>
              </a:r>
            </a:p>
          </p:txBody>
        </p:sp>
        <p:sp>
          <p:nvSpPr>
            <p:cNvPr id="27" name="TextBox 8">
              <a:extLst>
                <a:ext uri="{FF2B5EF4-FFF2-40B4-BE49-F238E27FC236}">
                  <a16:creationId xmlns:a16="http://schemas.microsoft.com/office/drawing/2014/main" id="{F4ABDC50-4D3A-F429-974C-C81D5094D443}"/>
                </a:ext>
              </a:extLst>
            </p:cNvPr>
            <p:cNvSpPr txBox="1"/>
            <p:nvPr/>
          </p:nvSpPr>
          <p:spPr>
            <a:xfrm>
              <a:off x="-235582" y="2081479"/>
              <a:ext cx="6203515" cy="1802801"/>
            </a:xfrm>
            <a:prstGeom prst="rect">
              <a:avLst/>
            </a:prstGeom>
          </p:spPr>
          <p:txBody>
            <a:bodyPr wrap="square" lIns="0" tIns="0" rIns="0" bIns="0" rtlCol="0" anchor="t">
              <a:spAutoFit/>
            </a:bodyPr>
            <a:lstStyle/>
            <a:p>
              <a:pPr>
                <a:lnSpc>
                  <a:spcPts val="3639"/>
                </a:lnSpc>
              </a:pPr>
              <a:r>
                <a:rPr lang="vi-VN" sz="2800" b="0" i="0" dirty="0">
                  <a:solidFill>
                    <a:schemeClr val="bg1"/>
                  </a:solidFill>
                  <a:effectLst/>
                  <a:latin typeface="Public Sans" panose="020B0604020202020204" charset="0"/>
                </a:rPr>
                <a:t>- Chuyển đổi màu sắc đen trắng: </a:t>
              </a:r>
            </a:p>
            <a:p>
              <a:pPr>
                <a:lnSpc>
                  <a:spcPts val="3639"/>
                </a:lnSpc>
              </a:pPr>
              <a:endParaRPr lang="vi-VN" sz="2800" b="0" i="0" dirty="0">
                <a:solidFill>
                  <a:schemeClr val="bg1"/>
                </a:solidFill>
                <a:effectLst/>
                <a:latin typeface="Public Sans" panose="020B0604020202020204" charset="0"/>
              </a:endParaRPr>
            </a:p>
            <a:p>
              <a:pPr>
                <a:lnSpc>
                  <a:spcPts val="3639"/>
                </a:lnSpc>
              </a:pPr>
              <a:r>
                <a:rPr lang="vi-VN" sz="2800" b="0" i="0" dirty="0">
                  <a:solidFill>
                    <a:schemeClr val="bg1"/>
                  </a:solidFill>
                  <a:effectLst/>
                  <a:latin typeface="Public Sans" panose="020B0604020202020204" charset="0"/>
                </a:rPr>
                <a:t>    cv2.cvtColor(</a:t>
              </a:r>
              <a:r>
                <a:rPr lang="vi-VN" sz="2800" b="0" i="0" dirty="0" err="1">
                  <a:solidFill>
                    <a:schemeClr val="bg1"/>
                  </a:solidFill>
                  <a:effectLst/>
                  <a:latin typeface="Public Sans" panose="020B0604020202020204" charset="0"/>
                </a:rPr>
                <a:t>img</a:t>
              </a:r>
              <a:r>
                <a:rPr lang="vi-VN" sz="2800" b="0" i="0" dirty="0">
                  <a:solidFill>
                    <a:schemeClr val="bg1"/>
                  </a:solidFill>
                  <a:effectLst/>
                  <a:latin typeface="Public Sans" panose="020B0604020202020204" charset="0"/>
                </a:rPr>
                <a:t>, cv2.COLOR_BGR2GRAY) </a:t>
              </a:r>
              <a:endParaRPr lang="en-US" sz="2800" dirty="0">
                <a:solidFill>
                  <a:schemeClr val="bg1"/>
                </a:solidFill>
                <a:latin typeface="Public Sans" panose="020B0604020202020204" charset="0"/>
              </a:endParaRPr>
            </a:p>
          </p:txBody>
        </p:sp>
      </p:grpSp>
      <p:sp>
        <p:nvSpPr>
          <p:cNvPr id="2" name="TextBox 8">
            <a:extLst>
              <a:ext uri="{FF2B5EF4-FFF2-40B4-BE49-F238E27FC236}">
                <a16:creationId xmlns:a16="http://schemas.microsoft.com/office/drawing/2014/main" id="{978FDF0B-5067-6510-C0A8-F933E0C29C41}"/>
              </a:ext>
            </a:extLst>
          </p:cNvPr>
          <p:cNvSpPr txBox="1"/>
          <p:nvPr/>
        </p:nvSpPr>
        <p:spPr>
          <a:xfrm>
            <a:off x="3691199" y="4754592"/>
            <a:ext cx="1030592" cy="416909"/>
          </a:xfrm>
          <a:prstGeom prst="rect">
            <a:avLst/>
          </a:prstGeom>
        </p:spPr>
        <p:txBody>
          <a:bodyPr wrap="square" lIns="0" tIns="0" rIns="0" bIns="0" rtlCol="0" anchor="t">
            <a:spAutoFit/>
          </a:bodyPr>
          <a:lstStyle/>
          <a:p>
            <a:pPr>
              <a:lnSpc>
                <a:spcPts val="3542"/>
              </a:lnSpc>
            </a:pPr>
            <a:r>
              <a:rPr lang="en-US" sz="2724" dirty="0" err="1">
                <a:solidFill>
                  <a:srgbClr val="FFFFFF"/>
                </a:solidFill>
                <a:latin typeface="Public Sans"/>
              </a:rPr>
              <a:t>Trước</a:t>
            </a:r>
            <a:endParaRPr lang="en-US" sz="2724" dirty="0">
              <a:solidFill>
                <a:srgbClr val="FFFFFF"/>
              </a:solidFill>
              <a:latin typeface="Public Sans"/>
            </a:endParaRPr>
          </a:p>
        </p:txBody>
      </p:sp>
      <p:sp>
        <p:nvSpPr>
          <p:cNvPr id="5" name="TextBox 8">
            <a:extLst>
              <a:ext uri="{FF2B5EF4-FFF2-40B4-BE49-F238E27FC236}">
                <a16:creationId xmlns:a16="http://schemas.microsoft.com/office/drawing/2014/main" id="{1B6C32AD-4BBB-F08D-8A2F-8157C44B76B9}"/>
              </a:ext>
            </a:extLst>
          </p:cNvPr>
          <p:cNvSpPr txBox="1"/>
          <p:nvPr/>
        </p:nvSpPr>
        <p:spPr>
          <a:xfrm>
            <a:off x="12725400" y="4763013"/>
            <a:ext cx="1030592" cy="416909"/>
          </a:xfrm>
          <a:prstGeom prst="rect">
            <a:avLst/>
          </a:prstGeom>
        </p:spPr>
        <p:txBody>
          <a:bodyPr wrap="square" lIns="0" tIns="0" rIns="0" bIns="0" rtlCol="0" anchor="t">
            <a:spAutoFit/>
          </a:bodyPr>
          <a:lstStyle/>
          <a:p>
            <a:pPr>
              <a:lnSpc>
                <a:spcPts val="3542"/>
              </a:lnSpc>
            </a:pPr>
            <a:r>
              <a:rPr lang="en-US" sz="2724" dirty="0">
                <a:solidFill>
                  <a:srgbClr val="FFFFFF"/>
                </a:solidFill>
                <a:latin typeface="Public Sans"/>
              </a:rPr>
              <a:t>Sau</a:t>
            </a:r>
          </a:p>
        </p:txBody>
      </p:sp>
      <p:pic>
        <p:nvPicPr>
          <p:cNvPr id="7" name="Picture 6">
            <a:extLst>
              <a:ext uri="{FF2B5EF4-FFF2-40B4-BE49-F238E27FC236}">
                <a16:creationId xmlns:a16="http://schemas.microsoft.com/office/drawing/2014/main" id="{6FAEF943-7CE0-E781-26DE-F6FFFC02CE36}"/>
              </a:ext>
            </a:extLst>
          </p:cNvPr>
          <p:cNvPicPr>
            <a:picLocks noChangeAspect="1"/>
          </p:cNvPicPr>
          <p:nvPr/>
        </p:nvPicPr>
        <p:blipFill>
          <a:blip r:embed="rId2"/>
          <a:stretch>
            <a:fillRect/>
          </a:stretch>
        </p:blipFill>
        <p:spPr>
          <a:xfrm>
            <a:off x="10071789" y="5526337"/>
            <a:ext cx="6016625" cy="3871958"/>
          </a:xfrm>
          <a:prstGeom prst="rect">
            <a:avLst/>
          </a:prstGeom>
        </p:spPr>
      </p:pic>
      <p:pic>
        <p:nvPicPr>
          <p:cNvPr id="8" name="Picture 7">
            <a:extLst>
              <a:ext uri="{FF2B5EF4-FFF2-40B4-BE49-F238E27FC236}">
                <a16:creationId xmlns:a16="http://schemas.microsoft.com/office/drawing/2014/main" id="{983411A8-0BB1-7B5E-9DC8-07A740F1E152}"/>
              </a:ext>
            </a:extLst>
          </p:cNvPr>
          <p:cNvPicPr>
            <a:picLocks noChangeAspect="1"/>
          </p:cNvPicPr>
          <p:nvPr/>
        </p:nvPicPr>
        <p:blipFill>
          <a:blip r:embed="rId3"/>
          <a:stretch>
            <a:fillRect/>
          </a:stretch>
        </p:blipFill>
        <p:spPr>
          <a:xfrm>
            <a:off x="1498149" y="5526337"/>
            <a:ext cx="6093096" cy="3903998"/>
          </a:xfrm>
          <a:prstGeom prst="rect">
            <a:avLst/>
          </a:prstGeom>
        </p:spPr>
      </p:pic>
      <p:sp>
        <p:nvSpPr>
          <p:cNvPr id="11" name="Freeform 10">
            <a:extLst>
              <a:ext uri="{FF2B5EF4-FFF2-40B4-BE49-F238E27FC236}">
                <a16:creationId xmlns:a16="http://schemas.microsoft.com/office/drawing/2014/main" id="{81D075E3-978F-614D-19AC-C0C6ACEB9FB0}"/>
              </a:ext>
            </a:extLst>
          </p:cNvPr>
          <p:cNvSpPr/>
          <p:nvPr/>
        </p:nvSpPr>
        <p:spPr>
          <a:xfrm>
            <a:off x="937367" y="3305554"/>
            <a:ext cx="7673234" cy="901287"/>
          </a:xfrm>
          <a:custGeom>
            <a:avLst/>
            <a:gdLst/>
            <a:ahLst/>
            <a:cxnLst/>
            <a:rect l="l" t="t" r="r" b="b"/>
            <a:pathLst>
              <a:path w="4378459" h="2617769">
                <a:moveTo>
                  <a:pt x="4253998" y="2617768"/>
                </a:moveTo>
                <a:lnTo>
                  <a:pt x="124460" y="2617768"/>
                </a:lnTo>
                <a:cubicBezTo>
                  <a:pt x="55880" y="2617768"/>
                  <a:pt x="0" y="2561888"/>
                  <a:pt x="0" y="2493308"/>
                </a:cubicBezTo>
                <a:lnTo>
                  <a:pt x="0" y="124460"/>
                </a:lnTo>
                <a:cubicBezTo>
                  <a:pt x="0" y="55880"/>
                  <a:pt x="55880" y="0"/>
                  <a:pt x="124460" y="0"/>
                </a:cubicBezTo>
                <a:lnTo>
                  <a:pt x="4253999" y="0"/>
                </a:lnTo>
                <a:cubicBezTo>
                  <a:pt x="4322579" y="0"/>
                  <a:pt x="4378459" y="55880"/>
                  <a:pt x="4378459" y="124460"/>
                </a:cubicBezTo>
                <a:lnTo>
                  <a:pt x="4378459" y="2493308"/>
                </a:lnTo>
                <a:cubicBezTo>
                  <a:pt x="4378459" y="2561888"/>
                  <a:pt x="4322579" y="2617769"/>
                  <a:pt x="4253999" y="2617769"/>
                </a:cubicBezTo>
                <a:close/>
              </a:path>
            </a:pathLst>
          </a:custGeom>
          <a:noFill/>
          <a:ln w="19050">
            <a:solidFill>
              <a:srgbClr val="FFFF00"/>
            </a:solidFill>
          </a:ln>
        </p:spPr>
        <p:txBody>
          <a:bodyPr/>
          <a:lstStyle/>
          <a:p>
            <a:endParaRPr lang="vi-VN"/>
          </a:p>
        </p:txBody>
      </p:sp>
    </p:spTree>
    <p:extLst>
      <p:ext uri="{BB962C8B-B14F-4D97-AF65-F5344CB8AC3E}">
        <p14:creationId xmlns:p14="http://schemas.microsoft.com/office/powerpoint/2010/main" val="4171094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741D81"/>
        </a:solidFill>
        <a:effectLst/>
      </p:bgPr>
    </p:bg>
    <p:spTree>
      <p:nvGrpSpPr>
        <p:cNvPr id="1" name=""/>
        <p:cNvGrpSpPr/>
        <p:nvPr/>
      </p:nvGrpSpPr>
      <p:grpSpPr>
        <a:xfrm>
          <a:off x="0" y="0"/>
          <a:ext cx="0" cy="0"/>
          <a:chOff x="0" y="0"/>
          <a:chExt cx="0" cy="0"/>
        </a:xfrm>
      </p:grpSpPr>
      <p:sp>
        <p:nvSpPr>
          <p:cNvPr id="18" name="Freeform 3">
            <a:extLst>
              <a:ext uri="{FF2B5EF4-FFF2-40B4-BE49-F238E27FC236}">
                <a16:creationId xmlns:a16="http://schemas.microsoft.com/office/drawing/2014/main" id="{5D004ABD-7350-C7C1-1943-F0628C271029}"/>
              </a:ext>
            </a:extLst>
          </p:cNvPr>
          <p:cNvSpPr/>
          <p:nvPr/>
        </p:nvSpPr>
        <p:spPr>
          <a:xfrm>
            <a:off x="8991600" y="419098"/>
            <a:ext cx="9690046" cy="9601201"/>
          </a:xfrm>
          <a:custGeom>
            <a:avLst/>
            <a:gdLst/>
            <a:ahLst/>
            <a:cxnLst/>
            <a:rect l="l" t="t" r="r" b="b"/>
            <a:pathLst>
              <a:path w="4178039" h="3460438">
                <a:moveTo>
                  <a:pt x="4053579" y="3460438"/>
                </a:moveTo>
                <a:lnTo>
                  <a:pt x="124460" y="3460438"/>
                </a:lnTo>
                <a:cubicBezTo>
                  <a:pt x="55880" y="3460438"/>
                  <a:pt x="0" y="3404558"/>
                  <a:pt x="0" y="3335977"/>
                </a:cubicBezTo>
                <a:lnTo>
                  <a:pt x="0" y="124460"/>
                </a:lnTo>
                <a:cubicBezTo>
                  <a:pt x="0" y="55880"/>
                  <a:pt x="55880" y="0"/>
                  <a:pt x="124460" y="0"/>
                </a:cubicBezTo>
                <a:lnTo>
                  <a:pt x="4053579" y="0"/>
                </a:lnTo>
                <a:cubicBezTo>
                  <a:pt x="4122159" y="0"/>
                  <a:pt x="4178039" y="55880"/>
                  <a:pt x="4178039" y="124460"/>
                </a:cubicBezTo>
                <a:lnTo>
                  <a:pt x="4178039" y="3335978"/>
                </a:lnTo>
                <a:cubicBezTo>
                  <a:pt x="4178039" y="3404558"/>
                  <a:pt x="4122159" y="3460438"/>
                  <a:pt x="4053579" y="3460438"/>
                </a:cubicBezTo>
                <a:close/>
              </a:path>
            </a:pathLst>
          </a:custGeom>
          <a:solidFill>
            <a:srgbClr val="FFFFFF">
              <a:alpha val="4706"/>
            </a:srgbClr>
          </a:solidFill>
        </p:spPr>
        <p:txBody>
          <a:bodyPr/>
          <a:lstStyle/>
          <a:p>
            <a:endParaRPr lang="vi-VN" dirty="0"/>
          </a:p>
        </p:txBody>
      </p:sp>
      <p:sp>
        <p:nvSpPr>
          <p:cNvPr id="3" name="Freeform 3"/>
          <p:cNvSpPr/>
          <p:nvPr/>
        </p:nvSpPr>
        <p:spPr>
          <a:xfrm>
            <a:off x="8821844" y="2821185"/>
            <a:ext cx="2344535" cy="2612295"/>
          </a:xfrm>
          <a:custGeom>
            <a:avLst/>
            <a:gdLst/>
            <a:ahLst/>
            <a:cxnLst/>
            <a:rect l="l" t="t" r="r" b="b"/>
            <a:pathLst>
              <a:path w="2344535" h="2612295">
                <a:moveTo>
                  <a:pt x="0" y="0"/>
                </a:moveTo>
                <a:lnTo>
                  <a:pt x="2344535" y="0"/>
                </a:lnTo>
                <a:lnTo>
                  <a:pt x="2344535" y="2612295"/>
                </a:lnTo>
                <a:lnTo>
                  <a:pt x="0" y="2612295"/>
                </a:lnTo>
                <a:lnTo>
                  <a:pt x="0" y="0"/>
                </a:lnTo>
                <a:close/>
              </a:path>
            </a:pathLst>
          </a:custGeom>
          <a:blipFill>
            <a:blip r:embed="rId2"/>
            <a:stretch>
              <a:fillRect/>
            </a:stretch>
          </a:blipFill>
        </p:spPr>
        <p:txBody>
          <a:bodyPr/>
          <a:lstStyle/>
          <a:p>
            <a:endParaRPr lang="vi-VN"/>
          </a:p>
        </p:txBody>
      </p:sp>
      <p:sp>
        <p:nvSpPr>
          <p:cNvPr id="4" name="Freeform 4"/>
          <p:cNvSpPr/>
          <p:nvPr/>
        </p:nvSpPr>
        <p:spPr>
          <a:xfrm>
            <a:off x="-926811" y="-2674639"/>
            <a:ext cx="9135155" cy="8130288"/>
          </a:xfrm>
          <a:custGeom>
            <a:avLst/>
            <a:gdLst/>
            <a:ahLst/>
            <a:cxnLst/>
            <a:rect l="l" t="t" r="r" b="b"/>
            <a:pathLst>
              <a:path w="9135155" h="8130288">
                <a:moveTo>
                  <a:pt x="0" y="0"/>
                </a:moveTo>
                <a:lnTo>
                  <a:pt x="9135155" y="0"/>
                </a:lnTo>
                <a:lnTo>
                  <a:pt x="9135155" y="8130288"/>
                </a:lnTo>
                <a:lnTo>
                  <a:pt x="0" y="8130288"/>
                </a:lnTo>
                <a:lnTo>
                  <a:pt x="0" y="0"/>
                </a:lnTo>
                <a:close/>
              </a:path>
            </a:pathLst>
          </a:custGeom>
          <a:blipFill>
            <a:blip r:embed="rId3"/>
            <a:stretch>
              <a:fillRect/>
            </a:stretch>
          </a:blipFill>
        </p:spPr>
        <p:txBody>
          <a:bodyPr/>
          <a:lstStyle/>
          <a:p>
            <a:endParaRPr lang="vi-VN"/>
          </a:p>
        </p:txBody>
      </p:sp>
      <p:sp>
        <p:nvSpPr>
          <p:cNvPr id="8" name="Freeform 8"/>
          <p:cNvSpPr/>
          <p:nvPr/>
        </p:nvSpPr>
        <p:spPr>
          <a:xfrm>
            <a:off x="3640766" y="8396169"/>
            <a:ext cx="3954679" cy="3781662"/>
          </a:xfrm>
          <a:custGeom>
            <a:avLst/>
            <a:gdLst/>
            <a:ahLst/>
            <a:cxnLst/>
            <a:rect l="l" t="t" r="r" b="b"/>
            <a:pathLst>
              <a:path w="3954679" h="3781662">
                <a:moveTo>
                  <a:pt x="0" y="0"/>
                </a:moveTo>
                <a:lnTo>
                  <a:pt x="3954679" y="0"/>
                </a:lnTo>
                <a:lnTo>
                  <a:pt x="3954679" y="3781662"/>
                </a:lnTo>
                <a:lnTo>
                  <a:pt x="0" y="3781662"/>
                </a:lnTo>
                <a:lnTo>
                  <a:pt x="0" y="0"/>
                </a:lnTo>
                <a:close/>
              </a:path>
            </a:pathLst>
          </a:custGeom>
          <a:blipFill>
            <a:blip r:embed="rId4"/>
            <a:stretch>
              <a:fillRect/>
            </a:stretch>
          </a:blipFill>
        </p:spPr>
        <p:txBody>
          <a:bodyPr/>
          <a:lstStyle/>
          <a:p>
            <a:endParaRPr lang="vi-VN"/>
          </a:p>
        </p:txBody>
      </p:sp>
      <p:grpSp>
        <p:nvGrpSpPr>
          <p:cNvPr id="9" name="Group 8">
            <a:extLst>
              <a:ext uri="{FF2B5EF4-FFF2-40B4-BE49-F238E27FC236}">
                <a16:creationId xmlns:a16="http://schemas.microsoft.com/office/drawing/2014/main" id="{97503D4E-5BA9-D00F-2739-DAC054E2DF74}"/>
              </a:ext>
            </a:extLst>
          </p:cNvPr>
          <p:cNvGrpSpPr/>
          <p:nvPr/>
        </p:nvGrpSpPr>
        <p:grpSpPr>
          <a:xfrm>
            <a:off x="843093" y="571500"/>
            <a:ext cx="7993642" cy="1295400"/>
            <a:chOff x="9309618" y="652493"/>
            <a:chExt cx="7993642" cy="1295400"/>
          </a:xfrm>
        </p:grpSpPr>
        <p:sp>
          <p:nvSpPr>
            <p:cNvPr id="10" name="TextBox 4">
              <a:extLst>
                <a:ext uri="{FF2B5EF4-FFF2-40B4-BE49-F238E27FC236}">
                  <a16:creationId xmlns:a16="http://schemas.microsoft.com/office/drawing/2014/main" id="{3AE525E5-BC60-60BC-9A4A-68B2156E1669}"/>
                </a:ext>
              </a:extLst>
            </p:cNvPr>
            <p:cNvSpPr txBox="1"/>
            <p:nvPr/>
          </p:nvSpPr>
          <p:spPr>
            <a:xfrm>
              <a:off x="10954701" y="1101421"/>
              <a:ext cx="6348559" cy="427809"/>
            </a:xfrm>
            <a:prstGeom prst="rect">
              <a:avLst/>
            </a:prstGeom>
          </p:spPr>
          <p:txBody>
            <a:bodyPr wrap="square" lIns="0" tIns="0" rIns="0" bIns="0" rtlCol="0" anchor="t">
              <a:spAutoFit/>
            </a:bodyPr>
            <a:lstStyle/>
            <a:p>
              <a:pPr>
                <a:lnSpc>
                  <a:spcPts val="3120"/>
                </a:lnSpc>
              </a:pPr>
              <a:r>
                <a:rPr lang="vi-VN" sz="4400" dirty="0">
                  <a:solidFill>
                    <a:schemeClr val="bg1"/>
                  </a:solidFill>
                  <a:latin typeface="Public Sans" panose="020B0604020202020204" charset="0"/>
                  <a:ea typeface="Times New Roman"/>
                  <a:cs typeface="Times New Roman"/>
                  <a:sym typeface="Times New Roman"/>
                </a:rPr>
                <a:t>Cài đặt kích </a:t>
              </a:r>
              <a:r>
                <a:rPr lang="vi-VN" sz="4400" dirty="0" err="1">
                  <a:solidFill>
                    <a:schemeClr val="bg1"/>
                  </a:solidFill>
                  <a:latin typeface="Public Sans" panose="020B0604020202020204" charset="0"/>
                  <a:ea typeface="Times New Roman"/>
                  <a:cs typeface="Times New Roman"/>
                  <a:sym typeface="Times New Roman"/>
                </a:rPr>
                <a:t>thuớc</a:t>
              </a:r>
              <a:r>
                <a:rPr lang="vi-VN" sz="4400" dirty="0">
                  <a:solidFill>
                    <a:schemeClr val="bg1"/>
                  </a:solidFill>
                  <a:latin typeface="Public Sans" panose="020B0604020202020204" charset="0"/>
                  <a:ea typeface="Times New Roman"/>
                  <a:cs typeface="Times New Roman"/>
                  <a:sym typeface="Times New Roman"/>
                </a:rPr>
                <a:t> ảnh.</a:t>
              </a:r>
              <a:endParaRPr lang="en-US" sz="4400" dirty="0">
                <a:solidFill>
                  <a:schemeClr val="bg1"/>
                </a:solidFill>
                <a:latin typeface="Public Sans" panose="020B0604020202020204" charset="0"/>
              </a:endParaRPr>
            </a:p>
          </p:txBody>
        </p:sp>
        <p:grpSp>
          <p:nvGrpSpPr>
            <p:cNvPr id="11" name="Group 10">
              <a:extLst>
                <a:ext uri="{FF2B5EF4-FFF2-40B4-BE49-F238E27FC236}">
                  <a16:creationId xmlns:a16="http://schemas.microsoft.com/office/drawing/2014/main" id="{C5F562A1-B3F1-A2A5-ED1D-1F46C0201FBD}"/>
                </a:ext>
              </a:extLst>
            </p:cNvPr>
            <p:cNvGrpSpPr/>
            <p:nvPr/>
          </p:nvGrpSpPr>
          <p:grpSpPr>
            <a:xfrm>
              <a:off x="9309618" y="652493"/>
              <a:ext cx="1295400" cy="1295400"/>
              <a:chOff x="0" y="0"/>
              <a:chExt cx="1169993" cy="1169993"/>
            </a:xfrm>
          </p:grpSpPr>
          <p:grpSp>
            <p:nvGrpSpPr>
              <p:cNvPr id="12" name="Group 11">
                <a:extLst>
                  <a:ext uri="{FF2B5EF4-FFF2-40B4-BE49-F238E27FC236}">
                    <a16:creationId xmlns:a16="http://schemas.microsoft.com/office/drawing/2014/main" id="{C00D6382-7C59-304D-577C-7B8B779016D8}"/>
                  </a:ext>
                </a:extLst>
              </p:cNvPr>
              <p:cNvGrpSpPr/>
              <p:nvPr/>
            </p:nvGrpSpPr>
            <p:grpSpPr>
              <a:xfrm>
                <a:off x="0" y="0"/>
                <a:ext cx="1169993" cy="1169993"/>
                <a:chOff x="0" y="0"/>
                <a:chExt cx="6350000" cy="6350000"/>
              </a:xfrm>
            </p:grpSpPr>
            <p:sp>
              <p:nvSpPr>
                <p:cNvPr id="14" name="Freeform 12">
                  <a:extLst>
                    <a:ext uri="{FF2B5EF4-FFF2-40B4-BE49-F238E27FC236}">
                      <a16:creationId xmlns:a16="http://schemas.microsoft.com/office/drawing/2014/main" id="{C3FCD6AA-C19D-FA61-E4B1-376999CFBB25}"/>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10980"/>
                  </a:srgbClr>
                </a:solidFill>
              </p:spPr>
              <p:txBody>
                <a:bodyPr/>
                <a:lstStyle/>
                <a:p>
                  <a:endParaRPr lang="vi-VN"/>
                </a:p>
              </p:txBody>
            </p:sp>
          </p:grpSp>
          <p:sp>
            <p:nvSpPr>
              <p:cNvPr id="13" name="TextBox 13">
                <a:extLst>
                  <a:ext uri="{FF2B5EF4-FFF2-40B4-BE49-F238E27FC236}">
                    <a16:creationId xmlns:a16="http://schemas.microsoft.com/office/drawing/2014/main" id="{13DCF5E1-2B63-3F54-81D2-ACCBEEFCC721}"/>
                  </a:ext>
                </a:extLst>
              </p:cNvPr>
              <p:cNvSpPr txBox="1"/>
              <p:nvPr/>
            </p:nvSpPr>
            <p:spPr>
              <a:xfrm>
                <a:off x="197340" y="489332"/>
                <a:ext cx="775312" cy="368209"/>
              </a:xfrm>
              <a:prstGeom prst="rect">
                <a:avLst/>
              </a:prstGeom>
            </p:spPr>
            <p:txBody>
              <a:bodyPr lIns="0" tIns="0" rIns="0" bIns="0" rtlCol="0" anchor="t">
                <a:spAutoFit/>
              </a:bodyPr>
              <a:lstStyle/>
              <a:p>
                <a:pPr algn="ctr">
                  <a:lnSpc>
                    <a:spcPts val="2879"/>
                  </a:lnSpc>
                </a:pPr>
                <a:r>
                  <a:rPr lang="en-US" sz="4400" dirty="0">
                    <a:solidFill>
                      <a:srgbClr val="FFFFFF"/>
                    </a:solidFill>
                    <a:latin typeface="Play Bold"/>
                  </a:rPr>
                  <a:t>03</a:t>
                </a:r>
              </a:p>
            </p:txBody>
          </p:sp>
        </p:grpSp>
      </p:grpSp>
      <p:grpSp>
        <p:nvGrpSpPr>
          <p:cNvPr id="21" name="Group 6">
            <a:extLst>
              <a:ext uri="{FF2B5EF4-FFF2-40B4-BE49-F238E27FC236}">
                <a16:creationId xmlns:a16="http://schemas.microsoft.com/office/drawing/2014/main" id="{01575998-3CE3-8F5C-999D-93F994C9E009}"/>
              </a:ext>
            </a:extLst>
          </p:cNvPr>
          <p:cNvGrpSpPr/>
          <p:nvPr/>
        </p:nvGrpSpPr>
        <p:grpSpPr>
          <a:xfrm>
            <a:off x="444267" y="2216967"/>
            <a:ext cx="11555352" cy="3762131"/>
            <a:chOff x="-235582" y="512401"/>
            <a:chExt cx="7296345" cy="5016174"/>
          </a:xfrm>
        </p:grpSpPr>
        <p:sp>
          <p:nvSpPr>
            <p:cNvPr id="22" name="TextBox 7">
              <a:extLst>
                <a:ext uri="{FF2B5EF4-FFF2-40B4-BE49-F238E27FC236}">
                  <a16:creationId xmlns:a16="http://schemas.microsoft.com/office/drawing/2014/main" id="{9FE2911E-660F-9E4C-EDD8-5E09DBAB1D4C}"/>
                </a:ext>
              </a:extLst>
            </p:cNvPr>
            <p:cNvSpPr txBox="1"/>
            <p:nvPr/>
          </p:nvSpPr>
          <p:spPr>
            <a:xfrm>
              <a:off x="-235582" y="512401"/>
              <a:ext cx="7296345" cy="1300185"/>
            </a:xfrm>
            <a:prstGeom prst="rect">
              <a:avLst/>
            </a:prstGeom>
          </p:spPr>
          <p:txBody>
            <a:bodyPr lIns="0" tIns="0" rIns="0" bIns="0" rtlCol="0" anchor="t">
              <a:spAutoFit/>
            </a:bodyPr>
            <a:lstStyle/>
            <a:p>
              <a:pPr>
                <a:lnSpc>
                  <a:spcPts val="8800"/>
                </a:lnSpc>
              </a:pPr>
              <a:r>
                <a:rPr lang="en-US" sz="3600" dirty="0" err="1">
                  <a:solidFill>
                    <a:srgbClr val="FFFFFF"/>
                  </a:solidFill>
                  <a:latin typeface="Play"/>
                </a:rPr>
                <a:t>Hàm</a:t>
              </a:r>
              <a:r>
                <a:rPr lang="en-US" sz="3600" dirty="0">
                  <a:solidFill>
                    <a:srgbClr val="FFFFFF"/>
                  </a:solidFill>
                  <a:latin typeface="Play"/>
                </a:rPr>
                <a:t>:</a:t>
              </a:r>
            </a:p>
          </p:txBody>
        </p:sp>
        <p:sp>
          <p:nvSpPr>
            <p:cNvPr id="23" name="TextBox 8">
              <a:extLst>
                <a:ext uri="{FF2B5EF4-FFF2-40B4-BE49-F238E27FC236}">
                  <a16:creationId xmlns:a16="http://schemas.microsoft.com/office/drawing/2014/main" id="{C824451C-958A-DE15-8AB2-8C34771BED80}"/>
                </a:ext>
              </a:extLst>
            </p:cNvPr>
            <p:cNvSpPr txBox="1"/>
            <p:nvPr/>
          </p:nvSpPr>
          <p:spPr>
            <a:xfrm>
              <a:off x="-235582" y="2081479"/>
              <a:ext cx="5263448" cy="3447096"/>
            </a:xfrm>
            <a:prstGeom prst="rect">
              <a:avLst/>
            </a:prstGeom>
          </p:spPr>
          <p:txBody>
            <a:bodyPr wrap="square" lIns="0" tIns="0" rIns="0" bIns="0" rtlCol="0" anchor="t">
              <a:spAutoFit/>
            </a:bodyPr>
            <a:lstStyle/>
            <a:p>
              <a:pPr algn="l"/>
              <a:r>
                <a:rPr lang="vi-VN" sz="2800" b="0" i="0" dirty="0">
                  <a:solidFill>
                    <a:schemeClr val="bg1"/>
                  </a:solidFill>
                  <a:effectLst/>
                  <a:latin typeface="Public Sans" panose="020B0604020202020204" charset="0"/>
                </a:rPr>
                <a:t>- Thay đổi kích thước hình ảnh theo kích thước mong muốn</a:t>
              </a:r>
            </a:p>
            <a:p>
              <a:pPr algn="l"/>
              <a:endParaRPr lang="vi-VN" sz="2800" b="0" i="0" dirty="0">
                <a:solidFill>
                  <a:schemeClr val="bg1"/>
                </a:solidFill>
                <a:effectLst/>
                <a:latin typeface="Public Sans" panose="020B0604020202020204" charset="0"/>
              </a:endParaRPr>
            </a:p>
            <a:p>
              <a:pPr algn="l"/>
              <a:endParaRPr lang="vi-VN" sz="2800" b="0" i="0" dirty="0">
                <a:solidFill>
                  <a:schemeClr val="bg1"/>
                </a:solidFill>
                <a:effectLst/>
                <a:latin typeface="Public Sans" panose="020B0604020202020204" charset="0"/>
              </a:endParaRPr>
            </a:p>
            <a:p>
              <a:pPr algn="l"/>
              <a:r>
                <a:rPr lang="vi-VN" sz="2800" b="0" i="0" dirty="0">
                  <a:solidFill>
                    <a:schemeClr val="bg1"/>
                  </a:solidFill>
                  <a:effectLst/>
                  <a:latin typeface="Public Sans" panose="020B0604020202020204" charset="0"/>
                </a:rPr>
                <a:t>    </a:t>
              </a:r>
              <a:r>
                <a:rPr lang="vi-VN" sz="2800" b="0" i="0" dirty="0" err="1">
                  <a:solidFill>
                    <a:schemeClr val="bg1"/>
                  </a:solidFill>
                  <a:effectLst/>
                  <a:latin typeface="Public Sans" panose="020B0604020202020204" charset="0"/>
                </a:rPr>
                <a:t>resized_image</a:t>
              </a:r>
              <a:r>
                <a:rPr lang="vi-VN" sz="2800" b="0" i="0" dirty="0">
                  <a:solidFill>
                    <a:schemeClr val="bg1"/>
                  </a:solidFill>
                  <a:effectLst/>
                  <a:latin typeface="Public Sans" panose="020B0604020202020204" charset="0"/>
                </a:rPr>
                <a:t> = cv2.resize(</a:t>
              </a:r>
              <a:r>
                <a:rPr lang="vi-VN" sz="2800" b="0" i="0" dirty="0" err="1">
                  <a:solidFill>
                    <a:schemeClr val="bg1"/>
                  </a:solidFill>
                  <a:effectLst/>
                  <a:latin typeface="Public Sans" panose="020B0604020202020204" charset="0"/>
                </a:rPr>
                <a:t>image</a:t>
              </a:r>
              <a:r>
                <a:rPr lang="vi-VN" sz="2800" b="0" i="0" dirty="0">
                  <a:solidFill>
                    <a:schemeClr val="bg1"/>
                  </a:solidFill>
                  <a:effectLst/>
                  <a:latin typeface="Public Sans" panose="020B0604020202020204" charset="0"/>
                </a:rPr>
                <a:t>, (</a:t>
              </a:r>
              <a:r>
                <a:rPr lang="vi-VN" sz="2800" b="0" i="0" dirty="0" err="1">
                  <a:solidFill>
                    <a:schemeClr val="bg1"/>
                  </a:solidFill>
                  <a:effectLst/>
                  <a:latin typeface="Public Sans" panose="020B0604020202020204" charset="0"/>
                </a:rPr>
                <a:t>new_width</a:t>
              </a:r>
              <a:r>
                <a:rPr lang="vi-VN" sz="2800" b="0" i="0" dirty="0">
                  <a:solidFill>
                    <a:schemeClr val="bg1"/>
                  </a:solidFill>
                  <a:effectLst/>
                  <a:latin typeface="Public Sans" panose="020B0604020202020204" charset="0"/>
                </a:rPr>
                <a:t>, </a:t>
              </a:r>
              <a:r>
                <a:rPr lang="vi-VN" sz="2800" b="0" i="0" dirty="0" err="1">
                  <a:solidFill>
                    <a:schemeClr val="bg1"/>
                  </a:solidFill>
                  <a:effectLst/>
                  <a:latin typeface="Public Sans" panose="020B0604020202020204" charset="0"/>
                </a:rPr>
                <a:t>new_height</a:t>
              </a:r>
              <a:r>
                <a:rPr lang="vi-VN" sz="2800" b="0" i="0" dirty="0">
                  <a:solidFill>
                    <a:schemeClr val="bg1"/>
                  </a:solidFill>
                  <a:effectLst/>
                  <a:latin typeface="Public Sans" panose="020B0604020202020204" charset="0"/>
                </a:rPr>
                <a:t>))</a:t>
              </a:r>
            </a:p>
          </p:txBody>
        </p:sp>
      </p:grpSp>
      <p:pic>
        <p:nvPicPr>
          <p:cNvPr id="7" name="Picture 6">
            <a:extLst>
              <a:ext uri="{FF2B5EF4-FFF2-40B4-BE49-F238E27FC236}">
                <a16:creationId xmlns:a16="http://schemas.microsoft.com/office/drawing/2014/main" id="{D08CA0A8-570B-1F32-72F8-BFD3439B268E}"/>
              </a:ext>
            </a:extLst>
          </p:cNvPr>
          <p:cNvPicPr>
            <a:picLocks noChangeAspect="1"/>
          </p:cNvPicPr>
          <p:nvPr/>
        </p:nvPicPr>
        <p:blipFill>
          <a:blip r:embed="rId5"/>
          <a:stretch>
            <a:fillRect/>
          </a:stretch>
        </p:blipFill>
        <p:spPr>
          <a:xfrm>
            <a:off x="9847085" y="670119"/>
            <a:ext cx="7446111" cy="3781662"/>
          </a:xfrm>
          <a:prstGeom prst="rect">
            <a:avLst/>
          </a:prstGeom>
        </p:spPr>
      </p:pic>
      <p:pic>
        <p:nvPicPr>
          <p:cNvPr id="25" name="Picture 24">
            <a:extLst>
              <a:ext uri="{FF2B5EF4-FFF2-40B4-BE49-F238E27FC236}">
                <a16:creationId xmlns:a16="http://schemas.microsoft.com/office/drawing/2014/main" id="{D5F812A3-A78C-BE68-BCAF-BFABEDF1553C}"/>
              </a:ext>
            </a:extLst>
          </p:cNvPr>
          <p:cNvPicPr>
            <a:picLocks noChangeAspect="1"/>
          </p:cNvPicPr>
          <p:nvPr/>
        </p:nvPicPr>
        <p:blipFill>
          <a:blip r:embed="rId6"/>
          <a:stretch>
            <a:fillRect/>
          </a:stretch>
        </p:blipFill>
        <p:spPr>
          <a:xfrm>
            <a:off x="9858614" y="5632374"/>
            <a:ext cx="7527002" cy="3582768"/>
          </a:xfrm>
          <a:prstGeom prst="rect">
            <a:avLst/>
          </a:prstGeom>
        </p:spPr>
      </p:pic>
      <p:sp>
        <p:nvSpPr>
          <p:cNvPr id="26" name="TextBox 8">
            <a:extLst>
              <a:ext uri="{FF2B5EF4-FFF2-40B4-BE49-F238E27FC236}">
                <a16:creationId xmlns:a16="http://schemas.microsoft.com/office/drawing/2014/main" id="{CA09E759-CC0D-D5A0-05FC-DF2BDEF752EE}"/>
              </a:ext>
            </a:extLst>
          </p:cNvPr>
          <p:cNvSpPr txBox="1"/>
          <p:nvPr/>
        </p:nvSpPr>
        <p:spPr>
          <a:xfrm>
            <a:off x="12697696" y="4582903"/>
            <a:ext cx="1030592" cy="416909"/>
          </a:xfrm>
          <a:prstGeom prst="rect">
            <a:avLst/>
          </a:prstGeom>
        </p:spPr>
        <p:txBody>
          <a:bodyPr wrap="square" lIns="0" tIns="0" rIns="0" bIns="0" rtlCol="0" anchor="t">
            <a:spAutoFit/>
          </a:bodyPr>
          <a:lstStyle/>
          <a:p>
            <a:pPr>
              <a:lnSpc>
                <a:spcPts val="3542"/>
              </a:lnSpc>
            </a:pPr>
            <a:r>
              <a:rPr lang="en-US" sz="2724" dirty="0" err="1">
                <a:solidFill>
                  <a:srgbClr val="FFFFFF"/>
                </a:solidFill>
                <a:latin typeface="Public Sans"/>
              </a:rPr>
              <a:t>Trước</a:t>
            </a:r>
            <a:endParaRPr lang="en-US" sz="2724" dirty="0">
              <a:solidFill>
                <a:srgbClr val="FFFFFF"/>
              </a:solidFill>
              <a:latin typeface="Public Sans"/>
            </a:endParaRPr>
          </a:p>
        </p:txBody>
      </p:sp>
      <p:sp>
        <p:nvSpPr>
          <p:cNvPr id="27" name="TextBox 8">
            <a:extLst>
              <a:ext uri="{FF2B5EF4-FFF2-40B4-BE49-F238E27FC236}">
                <a16:creationId xmlns:a16="http://schemas.microsoft.com/office/drawing/2014/main" id="{E1017677-9C3A-036E-4E3E-797A49364867}"/>
              </a:ext>
            </a:extLst>
          </p:cNvPr>
          <p:cNvSpPr txBox="1"/>
          <p:nvPr/>
        </p:nvSpPr>
        <p:spPr>
          <a:xfrm>
            <a:off x="13054844" y="9408426"/>
            <a:ext cx="1030592" cy="416909"/>
          </a:xfrm>
          <a:prstGeom prst="rect">
            <a:avLst/>
          </a:prstGeom>
        </p:spPr>
        <p:txBody>
          <a:bodyPr wrap="square" lIns="0" tIns="0" rIns="0" bIns="0" rtlCol="0" anchor="t">
            <a:spAutoFit/>
          </a:bodyPr>
          <a:lstStyle/>
          <a:p>
            <a:pPr>
              <a:lnSpc>
                <a:spcPts val="3542"/>
              </a:lnSpc>
            </a:pPr>
            <a:r>
              <a:rPr lang="en-US" sz="2724" dirty="0">
                <a:solidFill>
                  <a:srgbClr val="FFFFFF"/>
                </a:solidFill>
                <a:latin typeface="Public Sans"/>
              </a:rPr>
              <a:t>Sau</a:t>
            </a:r>
          </a:p>
        </p:txBody>
      </p:sp>
      <p:sp>
        <p:nvSpPr>
          <p:cNvPr id="28" name="Freeform 10">
            <a:extLst>
              <a:ext uri="{FF2B5EF4-FFF2-40B4-BE49-F238E27FC236}">
                <a16:creationId xmlns:a16="http://schemas.microsoft.com/office/drawing/2014/main" id="{002BE95D-CB86-A346-919B-4E7703267B3A}"/>
              </a:ext>
            </a:extLst>
          </p:cNvPr>
          <p:cNvSpPr/>
          <p:nvPr/>
        </p:nvSpPr>
        <p:spPr>
          <a:xfrm>
            <a:off x="289952" y="4989974"/>
            <a:ext cx="8546783" cy="1190793"/>
          </a:xfrm>
          <a:custGeom>
            <a:avLst/>
            <a:gdLst/>
            <a:ahLst/>
            <a:cxnLst/>
            <a:rect l="l" t="t" r="r" b="b"/>
            <a:pathLst>
              <a:path w="4378459" h="2617769">
                <a:moveTo>
                  <a:pt x="4253998" y="2617768"/>
                </a:moveTo>
                <a:lnTo>
                  <a:pt x="124460" y="2617768"/>
                </a:lnTo>
                <a:cubicBezTo>
                  <a:pt x="55880" y="2617768"/>
                  <a:pt x="0" y="2561888"/>
                  <a:pt x="0" y="2493308"/>
                </a:cubicBezTo>
                <a:lnTo>
                  <a:pt x="0" y="124460"/>
                </a:lnTo>
                <a:cubicBezTo>
                  <a:pt x="0" y="55880"/>
                  <a:pt x="55880" y="0"/>
                  <a:pt x="124460" y="0"/>
                </a:cubicBezTo>
                <a:lnTo>
                  <a:pt x="4253999" y="0"/>
                </a:lnTo>
                <a:cubicBezTo>
                  <a:pt x="4322579" y="0"/>
                  <a:pt x="4378459" y="55880"/>
                  <a:pt x="4378459" y="124460"/>
                </a:cubicBezTo>
                <a:lnTo>
                  <a:pt x="4378459" y="2493308"/>
                </a:lnTo>
                <a:cubicBezTo>
                  <a:pt x="4378459" y="2561888"/>
                  <a:pt x="4322579" y="2617769"/>
                  <a:pt x="4253999" y="2617769"/>
                </a:cubicBezTo>
                <a:close/>
              </a:path>
            </a:pathLst>
          </a:custGeom>
          <a:noFill/>
          <a:ln w="19050">
            <a:solidFill>
              <a:srgbClr val="FFFF00"/>
            </a:solidFill>
          </a:ln>
        </p:spPr>
        <p:txBody>
          <a:bodyPr/>
          <a:lstStyle/>
          <a:p>
            <a:endParaRPr lang="vi-V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741D81"/>
        </a:solidFill>
        <a:effectLst/>
      </p:bgPr>
    </p:bg>
    <p:spTree>
      <p:nvGrpSpPr>
        <p:cNvPr id="1" name=""/>
        <p:cNvGrpSpPr/>
        <p:nvPr/>
      </p:nvGrpSpPr>
      <p:grpSpPr>
        <a:xfrm>
          <a:off x="0" y="0"/>
          <a:ext cx="0" cy="0"/>
          <a:chOff x="0" y="0"/>
          <a:chExt cx="0" cy="0"/>
        </a:xfrm>
      </p:grpSpPr>
      <p:sp>
        <p:nvSpPr>
          <p:cNvPr id="33" name="Freeform 2">
            <a:extLst>
              <a:ext uri="{FF2B5EF4-FFF2-40B4-BE49-F238E27FC236}">
                <a16:creationId xmlns:a16="http://schemas.microsoft.com/office/drawing/2014/main" id="{35312898-DCC0-84D2-753F-3E13667661BD}"/>
              </a:ext>
            </a:extLst>
          </p:cNvPr>
          <p:cNvSpPr/>
          <p:nvPr/>
        </p:nvSpPr>
        <p:spPr>
          <a:xfrm rot="5400000">
            <a:off x="3818588" y="-3732529"/>
            <a:ext cx="17341284" cy="15433743"/>
          </a:xfrm>
          <a:custGeom>
            <a:avLst/>
            <a:gdLst/>
            <a:ahLst/>
            <a:cxnLst/>
            <a:rect l="l" t="t" r="r" b="b"/>
            <a:pathLst>
              <a:path w="17341284" h="15433743">
                <a:moveTo>
                  <a:pt x="0" y="0"/>
                </a:moveTo>
                <a:lnTo>
                  <a:pt x="17341284" y="0"/>
                </a:lnTo>
                <a:lnTo>
                  <a:pt x="17341284" y="15433743"/>
                </a:lnTo>
                <a:lnTo>
                  <a:pt x="0" y="15433743"/>
                </a:lnTo>
                <a:lnTo>
                  <a:pt x="0" y="0"/>
                </a:lnTo>
                <a:close/>
              </a:path>
            </a:pathLst>
          </a:custGeom>
          <a:blipFill>
            <a:blip r:embed="rId2">
              <a:alphaModFix amt="21999"/>
            </a:blip>
            <a:stretch>
              <a:fillRect/>
            </a:stretch>
          </a:blipFill>
        </p:spPr>
        <p:txBody>
          <a:bodyPr/>
          <a:lstStyle/>
          <a:p>
            <a:r>
              <a:rPr lang="vi-VN" sz="1800">
                <a:solidFill>
                  <a:schemeClr val="bg1"/>
                </a:solidFill>
                <a:effectLst/>
                <a:latin typeface="Public Sans" panose="020B0604020202020204" charset="0"/>
              </a:rPr>
              <a:t>canvas.bind(event, handler_function)</a:t>
            </a:r>
            <a:endParaRPr lang="vi-VN" sz="1800" dirty="0">
              <a:solidFill>
                <a:schemeClr val="bg1"/>
              </a:solidFill>
              <a:effectLst/>
              <a:latin typeface="Public Sans" panose="020B0604020202020204" charset="0"/>
            </a:endParaRPr>
          </a:p>
        </p:txBody>
      </p:sp>
      <p:grpSp>
        <p:nvGrpSpPr>
          <p:cNvPr id="23" name="Group 22">
            <a:extLst>
              <a:ext uri="{FF2B5EF4-FFF2-40B4-BE49-F238E27FC236}">
                <a16:creationId xmlns:a16="http://schemas.microsoft.com/office/drawing/2014/main" id="{9B3B46F3-FB13-F85C-C237-D9C4FAADB2CD}"/>
              </a:ext>
            </a:extLst>
          </p:cNvPr>
          <p:cNvGrpSpPr/>
          <p:nvPr/>
        </p:nvGrpSpPr>
        <p:grpSpPr>
          <a:xfrm>
            <a:off x="555544" y="419723"/>
            <a:ext cx="7993642" cy="1295400"/>
            <a:chOff x="9309618" y="652493"/>
            <a:chExt cx="7993642" cy="1295400"/>
          </a:xfrm>
        </p:grpSpPr>
        <p:sp>
          <p:nvSpPr>
            <p:cNvPr id="24" name="TextBox 4">
              <a:extLst>
                <a:ext uri="{FF2B5EF4-FFF2-40B4-BE49-F238E27FC236}">
                  <a16:creationId xmlns:a16="http://schemas.microsoft.com/office/drawing/2014/main" id="{F3E72D7C-93DE-A916-DE07-01E8E596A51F}"/>
                </a:ext>
              </a:extLst>
            </p:cNvPr>
            <p:cNvSpPr txBox="1"/>
            <p:nvPr/>
          </p:nvSpPr>
          <p:spPr>
            <a:xfrm>
              <a:off x="10954701" y="1101421"/>
              <a:ext cx="6348559" cy="427809"/>
            </a:xfrm>
            <a:prstGeom prst="rect">
              <a:avLst/>
            </a:prstGeom>
          </p:spPr>
          <p:txBody>
            <a:bodyPr wrap="square" lIns="0" tIns="0" rIns="0" bIns="0" rtlCol="0" anchor="t">
              <a:spAutoFit/>
            </a:bodyPr>
            <a:lstStyle/>
            <a:p>
              <a:pPr>
                <a:lnSpc>
                  <a:spcPts val="3120"/>
                </a:lnSpc>
              </a:pPr>
              <a:r>
                <a:rPr lang="en-US" sz="4400" dirty="0">
                  <a:solidFill>
                    <a:schemeClr val="bg1"/>
                  </a:solidFill>
                  <a:latin typeface="Public Sans" panose="020B0604020202020204" charset="0"/>
                  <a:ea typeface="Times New Roman"/>
                  <a:cs typeface="Times New Roman"/>
                  <a:sym typeface="Times New Roman"/>
                </a:rPr>
                <a:t>Cho </a:t>
              </a:r>
              <a:r>
                <a:rPr lang="en-US" sz="4400" dirty="0" err="1">
                  <a:solidFill>
                    <a:schemeClr val="bg1"/>
                  </a:solidFill>
                  <a:latin typeface="Public Sans" panose="020B0604020202020204" charset="0"/>
                  <a:ea typeface="Times New Roman"/>
                  <a:cs typeface="Times New Roman"/>
                  <a:sym typeface="Times New Roman"/>
                </a:rPr>
                <a:t>phép</a:t>
              </a:r>
              <a:r>
                <a:rPr lang="en-US" sz="4400" dirty="0">
                  <a:solidFill>
                    <a:schemeClr val="bg1"/>
                  </a:solidFill>
                  <a:latin typeface="Public Sans" panose="020B0604020202020204" charset="0"/>
                  <a:ea typeface="Times New Roman"/>
                  <a:cs typeface="Times New Roman"/>
                  <a:sym typeface="Times New Roman"/>
                </a:rPr>
                <a:t> </a:t>
              </a:r>
              <a:r>
                <a:rPr lang="en-US" sz="4400" dirty="0" err="1">
                  <a:solidFill>
                    <a:schemeClr val="bg1"/>
                  </a:solidFill>
                  <a:latin typeface="Public Sans" panose="020B0604020202020204" charset="0"/>
                  <a:ea typeface="Times New Roman"/>
                  <a:cs typeface="Times New Roman"/>
                  <a:sym typeface="Times New Roman"/>
                </a:rPr>
                <a:t>cắt</a:t>
              </a:r>
              <a:r>
                <a:rPr lang="en-US" sz="4400" dirty="0">
                  <a:solidFill>
                    <a:schemeClr val="bg1"/>
                  </a:solidFill>
                  <a:latin typeface="Public Sans" panose="020B0604020202020204" charset="0"/>
                  <a:ea typeface="Times New Roman"/>
                  <a:cs typeface="Times New Roman"/>
                  <a:sym typeface="Times New Roman"/>
                </a:rPr>
                <a:t> </a:t>
              </a:r>
              <a:r>
                <a:rPr lang="en-US" sz="4400" dirty="0" err="1">
                  <a:solidFill>
                    <a:schemeClr val="bg1"/>
                  </a:solidFill>
                  <a:latin typeface="Public Sans" panose="020B0604020202020204" charset="0"/>
                  <a:ea typeface="Times New Roman"/>
                  <a:cs typeface="Times New Roman"/>
                  <a:sym typeface="Times New Roman"/>
                </a:rPr>
                <a:t>ảnh</a:t>
              </a:r>
              <a:r>
                <a:rPr lang="en-US" sz="4400" dirty="0">
                  <a:solidFill>
                    <a:schemeClr val="bg1"/>
                  </a:solidFill>
                  <a:latin typeface="Public Sans" panose="020B0604020202020204" charset="0"/>
                  <a:ea typeface="Times New Roman"/>
                  <a:cs typeface="Times New Roman"/>
                  <a:sym typeface="Times New Roman"/>
                </a:rPr>
                <a:t>.</a:t>
              </a:r>
              <a:endParaRPr lang="en-US" sz="4400" dirty="0">
                <a:solidFill>
                  <a:schemeClr val="bg1"/>
                </a:solidFill>
                <a:latin typeface="Public Sans" panose="020B0604020202020204" charset="0"/>
              </a:endParaRPr>
            </a:p>
          </p:txBody>
        </p:sp>
        <p:grpSp>
          <p:nvGrpSpPr>
            <p:cNvPr id="25" name="Group 24">
              <a:extLst>
                <a:ext uri="{FF2B5EF4-FFF2-40B4-BE49-F238E27FC236}">
                  <a16:creationId xmlns:a16="http://schemas.microsoft.com/office/drawing/2014/main" id="{530B3B93-1740-2729-757A-C6890B4C7AAA}"/>
                </a:ext>
              </a:extLst>
            </p:cNvPr>
            <p:cNvGrpSpPr/>
            <p:nvPr/>
          </p:nvGrpSpPr>
          <p:grpSpPr>
            <a:xfrm>
              <a:off x="9309618" y="652493"/>
              <a:ext cx="1295400" cy="1295400"/>
              <a:chOff x="0" y="0"/>
              <a:chExt cx="1169993" cy="1169993"/>
            </a:xfrm>
          </p:grpSpPr>
          <p:grpSp>
            <p:nvGrpSpPr>
              <p:cNvPr id="26" name="Group 25">
                <a:extLst>
                  <a:ext uri="{FF2B5EF4-FFF2-40B4-BE49-F238E27FC236}">
                    <a16:creationId xmlns:a16="http://schemas.microsoft.com/office/drawing/2014/main" id="{4AFFFB2C-40C9-E125-F1DF-02D8293B9A71}"/>
                  </a:ext>
                </a:extLst>
              </p:cNvPr>
              <p:cNvGrpSpPr/>
              <p:nvPr/>
            </p:nvGrpSpPr>
            <p:grpSpPr>
              <a:xfrm>
                <a:off x="0" y="0"/>
                <a:ext cx="1169993" cy="1169993"/>
                <a:chOff x="0" y="0"/>
                <a:chExt cx="6350000" cy="6350000"/>
              </a:xfrm>
            </p:grpSpPr>
            <p:sp>
              <p:nvSpPr>
                <p:cNvPr id="28" name="Freeform 12">
                  <a:extLst>
                    <a:ext uri="{FF2B5EF4-FFF2-40B4-BE49-F238E27FC236}">
                      <a16:creationId xmlns:a16="http://schemas.microsoft.com/office/drawing/2014/main" id="{75480735-BE75-AA04-5862-28E575DEE23F}"/>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10980"/>
                  </a:srgbClr>
                </a:solidFill>
              </p:spPr>
              <p:txBody>
                <a:bodyPr/>
                <a:lstStyle/>
                <a:p>
                  <a:endParaRPr lang="vi-VN"/>
                </a:p>
              </p:txBody>
            </p:sp>
          </p:grpSp>
          <p:sp>
            <p:nvSpPr>
              <p:cNvPr id="27" name="TextBox 13">
                <a:extLst>
                  <a:ext uri="{FF2B5EF4-FFF2-40B4-BE49-F238E27FC236}">
                    <a16:creationId xmlns:a16="http://schemas.microsoft.com/office/drawing/2014/main" id="{06523B47-75C4-3B38-AE9F-1DC47C34A364}"/>
                  </a:ext>
                </a:extLst>
              </p:cNvPr>
              <p:cNvSpPr txBox="1"/>
              <p:nvPr/>
            </p:nvSpPr>
            <p:spPr>
              <a:xfrm>
                <a:off x="197340" y="489332"/>
                <a:ext cx="775312" cy="368209"/>
              </a:xfrm>
              <a:prstGeom prst="rect">
                <a:avLst/>
              </a:prstGeom>
            </p:spPr>
            <p:txBody>
              <a:bodyPr lIns="0" tIns="0" rIns="0" bIns="0" rtlCol="0" anchor="t">
                <a:spAutoFit/>
              </a:bodyPr>
              <a:lstStyle/>
              <a:p>
                <a:pPr algn="ctr">
                  <a:lnSpc>
                    <a:spcPts val="2879"/>
                  </a:lnSpc>
                </a:pPr>
                <a:r>
                  <a:rPr lang="en-US" sz="4400" dirty="0">
                    <a:solidFill>
                      <a:srgbClr val="FFFFFF"/>
                    </a:solidFill>
                    <a:latin typeface="Play Bold"/>
                  </a:rPr>
                  <a:t>04</a:t>
                </a:r>
              </a:p>
            </p:txBody>
          </p:sp>
        </p:grpSp>
      </p:grpSp>
      <p:sp>
        <p:nvSpPr>
          <p:cNvPr id="34" name="Freeform 8">
            <a:extLst>
              <a:ext uri="{FF2B5EF4-FFF2-40B4-BE49-F238E27FC236}">
                <a16:creationId xmlns:a16="http://schemas.microsoft.com/office/drawing/2014/main" id="{25F23933-86E3-1F27-3106-7375835DE7B0}"/>
              </a:ext>
            </a:extLst>
          </p:cNvPr>
          <p:cNvSpPr/>
          <p:nvPr/>
        </p:nvSpPr>
        <p:spPr>
          <a:xfrm>
            <a:off x="3640766" y="8396169"/>
            <a:ext cx="3954679" cy="3781662"/>
          </a:xfrm>
          <a:custGeom>
            <a:avLst/>
            <a:gdLst/>
            <a:ahLst/>
            <a:cxnLst/>
            <a:rect l="l" t="t" r="r" b="b"/>
            <a:pathLst>
              <a:path w="3954679" h="3781662">
                <a:moveTo>
                  <a:pt x="0" y="0"/>
                </a:moveTo>
                <a:lnTo>
                  <a:pt x="3954679" y="0"/>
                </a:lnTo>
                <a:lnTo>
                  <a:pt x="3954679" y="3781662"/>
                </a:lnTo>
                <a:lnTo>
                  <a:pt x="0" y="3781662"/>
                </a:lnTo>
                <a:lnTo>
                  <a:pt x="0" y="0"/>
                </a:lnTo>
                <a:close/>
              </a:path>
            </a:pathLst>
          </a:custGeom>
          <a:blipFill>
            <a:blip r:embed="rId3"/>
            <a:stretch>
              <a:fillRect/>
            </a:stretch>
          </a:blipFill>
        </p:spPr>
        <p:txBody>
          <a:bodyPr/>
          <a:lstStyle/>
          <a:p>
            <a:endParaRPr lang="vi-VN"/>
          </a:p>
        </p:txBody>
      </p:sp>
      <p:grpSp>
        <p:nvGrpSpPr>
          <p:cNvPr id="35" name="Group 6">
            <a:extLst>
              <a:ext uri="{FF2B5EF4-FFF2-40B4-BE49-F238E27FC236}">
                <a16:creationId xmlns:a16="http://schemas.microsoft.com/office/drawing/2014/main" id="{B15FB704-DA37-EBED-159F-B898C274FB39}"/>
              </a:ext>
            </a:extLst>
          </p:cNvPr>
          <p:cNvGrpSpPr/>
          <p:nvPr/>
        </p:nvGrpSpPr>
        <p:grpSpPr>
          <a:xfrm>
            <a:off x="6490934" y="1164019"/>
            <a:ext cx="11390053" cy="9344819"/>
            <a:chOff x="-430606" y="291309"/>
            <a:chExt cx="8344513" cy="12459753"/>
          </a:xfrm>
        </p:grpSpPr>
        <p:sp>
          <p:nvSpPr>
            <p:cNvPr id="36" name="TextBox 7">
              <a:extLst>
                <a:ext uri="{FF2B5EF4-FFF2-40B4-BE49-F238E27FC236}">
                  <a16:creationId xmlns:a16="http://schemas.microsoft.com/office/drawing/2014/main" id="{0B2BAC61-8964-8332-228B-73CBEFD88275}"/>
                </a:ext>
              </a:extLst>
            </p:cNvPr>
            <p:cNvSpPr txBox="1"/>
            <p:nvPr/>
          </p:nvSpPr>
          <p:spPr>
            <a:xfrm>
              <a:off x="-430606" y="291309"/>
              <a:ext cx="7296345" cy="2773664"/>
            </a:xfrm>
            <a:prstGeom prst="rect">
              <a:avLst/>
            </a:prstGeom>
          </p:spPr>
          <p:txBody>
            <a:bodyPr lIns="0" tIns="0" rIns="0" bIns="0" rtlCol="0" anchor="t">
              <a:spAutoFit/>
            </a:bodyPr>
            <a:lstStyle/>
            <a:p>
              <a:pPr>
                <a:lnSpc>
                  <a:spcPts val="8800"/>
                </a:lnSpc>
              </a:pPr>
              <a:r>
                <a:rPr lang="en-US" sz="3600" dirty="0" err="1">
                  <a:solidFill>
                    <a:srgbClr val="FFFFFF"/>
                  </a:solidFill>
                  <a:latin typeface="Play"/>
                </a:rPr>
                <a:t>Hàm</a:t>
              </a:r>
              <a:r>
                <a:rPr lang="en-US" sz="3600" dirty="0">
                  <a:solidFill>
                    <a:srgbClr val="FFFFFF"/>
                  </a:solidFill>
                  <a:latin typeface="Play"/>
                </a:rPr>
                <a:t>:</a:t>
              </a:r>
            </a:p>
            <a:p>
              <a:pPr>
                <a:lnSpc>
                  <a:spcPts val="8800"/>
                </a:lnSpc>
              </a:pPr>
              <a:endParaRPr lang="en-US" sz="3600" dirty="0">
                <a:solidFill>
                  <a:srgbClr val="FFFFFF"/>
                </a:solidFill>
                <a:latin typeface="Play"/>
              </a:endParaRPr>
            </a:p>
          </p:txBody>
        </p:sp>
        <p:sp>
          <p:nvSpPr>
            <p:cNvPr id="37" name="TextBox 8">
              <a:extLst>
                <a:ext uri="{FF2B5EF4-FFF2-40B4-BE49-F238E27FC236}">
                  <a16:creationId xmlns:a16="http://schemas.microsoft.com/office/drawing/2014/main" id="{861273CC-675B-FAC0-FB6D-B8306BDCF5B4}"/>
                </a:ext>
              </a:extLst>
            </p:cNvPr>
            <p:cNvSpPr txBox="1"/>
            <p:nvPr/>
          </p:nvSpPr>
          <p:spPr>
            <a:xfrm>
              <a:off x="-235583" y="2081479"/>
              <a:ext cx="8149490" cy="10669583"/>
            </a:xfrm>
            <a:prstGeom prst="rect">
              <a:avLst/>
            </a:prstGeom>
          </p:spPr>
          <p:txBody>
            <a:bodyPr wrap="square" lIns="0" tIns="0" rIns="0" bIns="0" rtlCol="0" anchor="t">
              <a:spAutoFit/>
            </a:bodyPr>
            <a:lstStyle/>
            <a:p>
              <a:r>
                <a:rPr lang="vi-VN" sz="2800" b="0" i="0" dirty="0">
                  <a:solidFill>
                    <a:schemeClr val="bg1"/>
                  </a:solidFill>
                  <a:effectLst/>
                  <a:latin typeface="Public Sans" panose="020B0604020202020204" charset="0"/>
                </a:rPr>
                <a:t>- Xử lý sự kiện bắt đầu cắt khi người dùng nhấn chuột</a:t>
              </a:r>
            </a:p>
            <a:p>
              <a:endParaRPr lang="vi-VN" sz="2800" b="0" i="0" dirty="0">
                <a:solidFill>
                  <a:schemeClr val="bg1"/>
                </a:solidFill>
                <a:effectLst/>
                <a:latin typeface="Public Sans" panose="020B0604020202020204" charset="0"/>
              </a:endParaRPr>
            </a:p>
            <a:p>
              <a:r>
                <a:rPr lang="vi-VN" sz="3200" dirty="0" err="1">
                  <a:solidFill>
                    <a:schemeClr val="bg1"/>
                  </a:solidFill>
                  <a:effectLst/>
                  <a:latin typeface="Public Sans" panose="020B0604020202020204" charset="0"/>
                </a:rPr>
                <a:t>canvas.bind</a:t>
              </a:r>
              <a:r>
                <a:rPr lang="vi-VN" sz="3200" dirty="0">
                  <a:solidFill>
                    <a:schemeClr val="bg1"/>
                  </a:solidFill>
                  <a:effectLst/>
                  <a:latin typeface="Public Sans" panose="020B0604020202020204" charset="0"/>
                </a:rPr>
                <a:t>(</a:t>
              </a:r>
              <a:r>
                <a:rPr lang="vi-VN" sz="3200" dirty="0" err="1">
                  <a:solidFill>
                    <a:schemeClr val="bg1"/>
                  </a:solidFill>
                  <a:effectLst/>
                  <a:latin typeface="Public Sans" panose="020B0604020202020204" charset="0"/>
                </a:rPr>
                <a:t>event</a:t>
              </a:r>
              <a:r>
                <a:rPr lang="vi-VN" sz="3200" dirty="0">
                  <a:solidFill>
                    <a:schemeClr val="bg1"/>
                  </a:solidFill>
                  <a:effectLst/>
                  <a:latin typeface="Public Sans" panose="020B0604020202020204" charset="0"/>
                </a:rPr>
                <a:t>, </a:t>
              </a:r>
              <a:r>
                <a:rPr lang="vi-VN" sz="3200" dirty="0" err="1">
                  <a:solidFill>
                    <a:schemeClr val="bg1"/>
                  </a:solidFill>
                  <a:effectLst/>
                  <a:latin typeface="Public Sans" panose="020B0604020202020204" charset="0"/>
                </a:rPr>
                <a:t>handler_function</a:t>
              </a:r>
              <a:r>
                <a:rPr lang="vi-VN" sz="3200" dirty="0">
                  <a:solidFill>
                    <a:schemeClr val="bg1"/>
                  </a:solidFill>
                  <a:effectLst/>
                  <a:latin typeface="Public Sans" panose="020B0604020202020204" charset="0"/>
                </a:rPr>
                <a:t>)</a:t>
              </a:r>
            </a:p>
            <a:p>
              <a:endParaRPr lang="vi-VN" sz="3200" dirty="0">
                <a:solidFill>
                  <a:schemeClr val="bg1"/>
                </a:solidFill>
                <a:latin typeface="Public Sans" panose="020B0604020202020204" charset="0"/>
              </a:endParaRPr>
            </a:p>
            <a:p>
              <a:r>
                <a:rPr lang="vi-VN" sz="2800" b="0" i="0" dirty="0">
                  <a:solidFill>
                    <a:schemeClr val="bg1"/>
                  </a:solidFill>
                  <a:effectLst/>
                  <a:latin typeface="Public Sans" panose="020B0604020202020204" charset="0"/>
                </a:rPr>
                <a:t>- Xử lý sự kiện kết thúc cắt khi người dùng nhả chuột</a:t>
              </a:r>
            </a:p>
            <a:p>
              <a:endParaRPr lang="vi-VN" sz="2800" dirty="0">
                <a:solidFill>
                  <a:schemeClr val="bg1"/>
                </a:solidFill>
                <a:effectLst/>
                <a:latin typeface="Public Sans" panose="020B0604020202020204" charset="0"/>
              </a:endParaRPr>
            </a:p>
            <a:p>
              <a:r>
                <a:rPr lang="vi-VN" sz="3200" dirty="0" err="1">
                  <a:solidFill>
                    <a:schemeClr val="bg1"/>
                  </a:solidFill>
                  <a:effectLst/>
                  <a:latin typeface="Public Sans" panose="020B0604020202020204" charset="0"/>
                </a:rPr>
                <a:t>canvas.unbind</a:t>
              </a:r>
              <a:r>
                <a:rPr lang="vi-VN" sz="3200" dirty="0">
                  <a:solidFill>
                    <a:schemeClr val="bg1"/>
                  </a:solidFill>
                  <a:effectLst/>
                  <a:latin typeface="Public Sans" panose="020B0604020202020204" charset="0"/>
                </a:rPr>
                <a:t>(</a:t>
              </a:r>
              <a:r>
                <a:rPr lang="vi-VN" sz="3200" dirty="0" err="1">
                  <a:solidFill>
                    <a:schemeClr val="bg1"/>
                  </a:solidFill>
                  <a:effectLst/>
                  <a:latin typeface="Public Sans" panose="020B0604020202020204" charset="0"/>
                </a:rPr>
                <a:t>event</a:t>
              </a:r>
              <a:r>
                <a:rPr lang="vi-VN" sz="3200" dirty="0">
                  <a:solidFill>
                    <a:schemeClr val="bg1"/>
                  </a:solidFill>
                  <a:effectLst/>
                  <a:latin typeface="Public Sans" panose="020B0604020202020204" charset="0"/>
                </a:rPr>
                <a:t>, </a:t>
              </a:r>
              <a:r>
                <a:rPr lang="vi-VN" sz="3200" dirty="0" err="1">
                  <a:solidFill>
                    <a:schemeClr val="bg1"/>
                  </a:solidFill>
                  <a:effectLst/>
                  <a:latin typeface="Public Sans" panose="020B0604020202020204" charset="0"/>
                </a:rPr>
                <a:t>handler_function</a:t>
              </a:r>
              <a:r>
                <a:rPr lang="vi-VN" sz="3200" dirty="0">
                  <a:solidFill>
                    <a:schemeClr val="bg1"/>
                  </a:solidFill>
                  <a:effectLst/>
                  <a:latin typeface="Public Sans" panose="020B0604020202020204" charset="0"/>
                </a:rPr>
                <a:t>)</a:t>
              </a:r>
            </a:p>
            <a:p>
              <a:endParaRPr lang="vi-VN" sz="3200" dirty="0">
                <a:solidFill>
                  <a:schemeClr val="bg1"/>
                </a:solidFill>
                <a:effectLst/>
                <a:latin typeface="Public Sans" panose="020B0604020202020204" charset="0"/>
              </a:endParaRPr>
            </a:p>
            <a:p>
              <a:pPr marL="457200" indent="-457200" algn="l">
                <a:buFont typeface="Arial" panose="020B0604020202020204" pitchFamily="34" charset="0"/>
                <a:buChar char="•"/>
              </a:pPr>
              <a:r>
                <a:rPr lang="vi-VN" sz="2800" b="1" i="0" dirty="0" err="1">
                  <a:solidFill>
                    <a:schemeClr val="bg1"/>
                  </a:solidFill>
                  <a:effectLst/>
                  <a:latin typeface="Public Sans" panose="020B0604020202020204" charset="0"/>
                </a:rPr>
                <a:t>canvas</a:t>
              </a:r>
              <a:r>
                <a:rPr lang="vi-VN" sz="2800" b="1" i="0" dirty="0">
                  <a:solidFill>
                    <a:schemeClr val="bg1"/>
                  </a:solidFill>
                  <a:effectLst/>
                  <a:latin typeface="Public Sans" panose="020B0604020202020204" charset="0"/>
                </a:rPr>
                <a:t>:</a:t>
              </a:r>
              <a:r>
                <a:rPr lang="vi-VN" sz="2800" b="0" i="0" dirty="0">
                  <a:solidFill>
                    <a:schemeClr val="bg1"/>
                  </a:solidFill>
                  <a:effectLst/>
                  <a:latin typeface="Public Sans" panose="020B0604020202020204" charset="0"/>
                </a:rPr>
                <a:t> là đối tượng </a:t>
              </a:r>
              <a:r>
                <a:rPr lang="vi-VN" sz="2800" b="0" i="0" dirty="0" err="1">
                  <a:solidFill>
                    <a:schemeClr val="bg1"/>
                  </a:solidFill>
                  <a:effectLst/>
                  <a:latin typeface="Public Sans" panose="020B0604020202020204" charset="0"/>
                </a:rPr>
                <a:t>canvas</a:t>
              </a:r>
              <a:r>
                <a:rPr lang="vi-VN" sz="2800" b="0" i="0" dirty="0">
                  <a:solidFill>
                    <a:schemeClr val="bg1"/>
                  </a:solidFill>
                  <a:effectLst/>
                  <a:latin typeface="Public Sans" panose="020B0604020202020204" charset="0"/>
                </a:rPr>
                <a:t> mà bạn muốn liên kết sự kiện với.</a:t>
              </a:r>
            </a:p>
            <a:p>
              <a:pPr marL="457200" indent="-457200" algn="l">
                <a:buFont typeface="Arial" panose="020B0604020202020204" pitchFamily="34" charset="0"/>
                <a:buChar char="•"/>
              </a:pPr>
              <a:r>
                <a:rPr lang="vi-VN" sz="2800" b="1" i="0" dirty="0" err="1">
                  <a:solidFill>
                    <a:schemeClr val="bg1"/>
                  </a:solidFill>
                  <a:effectLst/>
                  <a:latin typeface="Public Sans" panose="020B0604020202020204" charset="0"/>
                </a:rPr>
                <a:t>event</a:t>
              </a:r>
              <a:r>
                <a:rPr lang="vi-VN" sz="2800" b="1" i="0" dirty="0">
                  <a:solidFill>
                    <a:schemeClr val="bg1"/>
                  </a:solidFill>
                  <a:effectLst/>
                  <a:latin typeface="Public Sans" panose="020B0604020202020204" charset="0"/>
                </a:rPr>
                <a:t>:</a:t>
              </a:r>
              <a:r>
                <a:rPr lang="vi-VN" sz="2800" b="0" i="0" dirty="0">
                  <a:solidFill>
                    <a:schemeClr val="bg1"/>
                  </a:solidFill>
                  <a:effectLst/>
                  <a:latin typeface="Public Sans" panose="020B0604020202020204" charset="0"/>
                </a:rPr>
                <a:t> là chuỗi biểu diễn loại sự kiện mà bạn muốn theo dõi, </a:t>
              </a:r>
            </a:p>
            <a:p>
              <a:pPr algn="l"/>
              <a:r>
                <a:rPr lang="vi-VN" sz="2800" b="0" i="0" dirty="0">
                  <a:solidFill>
                    <a:schemeClr val="bg1"/>
                  </a:solidFill>
                  <a:effectLst/>
                  <a:latin typeface="Public Sans" panose="020B0604020202020204" charset="0"/>
                </a:rPr>
                <a:t>        ví dụ: "&lt;Button-1&gt;" (nút trái chuột),</a:t>
              </a:r>
            </a:p>
            <a:p>
              <a:pPr algn="l"/>
              <a:r>
                <a:rPr lang="vi-VN" sz="2800" b="0" i="0" dirty="0">
                  <a:solidFill>
                    <a:schemeClr val="bg1"/>
                  </a:solidFill>
                  <a:effectLst/>
                  <a:latin typeface="Public Sans" panose="020B0604020202020204" charset="0"/>
                </a:rPr>
                <a:t>                   "&lt;</a:t>
              </a:r>
              <a:r>
                <a:rPr lang="vi-VN" sz="2800" b="0" i="0" dirty="0" err="1">
                  <a:solidFill>
                    <a:schemeClr val="bg1"/>
                  </a:solidFill>
                  <a:effectLst/>
                  <a:latin typeface="Public Sans" panose="020B0604020202020204" charset="0"/>
                </a:rPr>
                <a:t>Motion</a:t>
              </a:r>
              <a:r>
                <a:rPr lang="vi-VN" sz="2800" b="0" i="0" dirty="0">
                  <a:solidFill>
                    <a:schemeClr val="bg1"/>
                  </a:solidFill>
                  <a:effectLst/>
                  <a:latin typeface="Public Sans" panose="020B0604020202020204" charset="0"/>
                </a:rPr>
                <a:t>&gt;" (di chuyển chuột), </a:t>
              </a:r>
            </a:p>
            <a:p>
              <a:pPr algn="l"/>
              <a:r>
                <a:rPr lang="vi-VN" sz="2800" b="0" i="0" dirty="0">
                  <a:solidFill>
                    <a:schemeClr val="bg1"/>
                  </a:solidFill>
                  <a:effectLst/>
                  <a:latin typeface="Public Sans" panose="020B0604020202020204" charset="0"/>
                </a:rPr>
                <a:t>                   "&lt;</a:t>
              </a:r>
              <a:r>
                <a:rPr lang="vi-VN" sz="2800" b="0" i="0" dirty="0" err="1">
                  <a:solidFill>
                    <a:schemeClr val="bg1"/>
                  </a:solidFill>
                  <a:effectLst/>
                  <a:latin typeface="Public Sans" panose="020B0604020202020204" charset="0"/>
                </a:rPr>
                <a:t>Key</a:t>
              </a:r>
              <a:r>
                <a:rPr lang="vi-VN" sz="2800" b="0" i="0" dirty="0">
                  <a:solidFill>
                    <a:schemeClr val="bg1"/>
                  </a:solidFill>
                  <a:effectLst/>
                  <a:latin typeface="Public Sans" panose="020B0604020202020204" charset="0"/>
                </a:rPr>
                <a:t>&gt;" (nhấn phím), </a:t>
              </a:r>
              <a:r>
                <a:rPr lang="vi-VN" sz="2800" b="0" i="0" dirty="0" err="1">
                  <a:solidFill>
                    <a:schemeClr val="bg1"/>
                  </a:solidFill>
                  <a:effectLst/>
                  <a:latin typeface="Public Sans" panose="020B0604020202020204" charset="0"/>
                </a:rPr>
                <a:t>v.v</a:t>
              </a:r>
              <a:r>
                <a:rPr lang="vi-VN" sz="2800" b="0" i="0" dirty="0">
                  <a:solidFill>
                    <a:schemeClr val="bg1"/>
                  </a:solidFill>
                  <a:effectLst/>
                  <a:latin typeface="Public Sans" panose="020B0604020202020204" charset="0"/>
                </a:rPr>
                <a:t>.</a:t>
              </a:r>
            </a:p>
            <a:p>
              <a:pPr marL="457200" indent="-457200" algn="l">
                <a:buFont typeface="Arial" panose="020B0604020202020204" pitchFamily="34" charset="0"/>
                <a:buChar char="•"/>
              </a:pPr>
              <a:r>
                <a:rPr lang="vi-VN" sz="2800" b="0" i="0" dirty="0">
                  <a:solidFill>
                    <a:schemeClr val="bg1"/>
                  </a:solidFill>
                  <a:effectLst/>
                  <a:latin typeface="Public Sans" panose="020B0604020202020204" charset="0"/>
                </a:rPr>
                <a:t> </a:t>
              </a:r>
              <a:r>
                <a:rPr lang="vi-VN" sz="2800" b="1" i="0" dirty="0" err="1">
                  <a:solidFill>
                    <a:schemeClr val="bg1"/>
                  </a:solidFill>
                  <a:effectLst/>
                  <a:latin typeface="Public Sans" panose="020B0604020202020204" charset="0"/>
                </a:rPr>
                <a:t>handler_function</a:t>
              </a:r>
              <a:r>
                <a:rPr lang="vi-VN" sz="2800" b="1" i="0" dirty="0">
                  <a:solidFill>
                    <a:schemeClr val="bg1"/>
                  </a:solidFill>
                  <a:effectLst/>
                  <a:latin typeface="Public Sans" panose="020B0604020202020204" charset="0"/>
                </a:rPr>
                <a:t>: </a:t>
              </a:r>
              <a:r>
                <a:rPr lang="vi-VN" sz="2800" b="0" i="0" dirty="0">
                  <a:solidFill>
                    <a:schemeClr val="bg1"/>
                  </a:solidFill>
                  <a:effectLst/>
                  <a:latin typeface="Public Sans" panose="020B0604020202020204" charset="0"/>
                </a:rPr>
                <a:t>là hàm xử lý được gọi khi sự kiện xảy ra.</a:t>
              </a:r>
            </a:p>
            <a:p>
              <a:endParaRPr lang="vi-VN" sz="2800" dirty="0">
                <a:solidFill>
                  <a:schemeClr val="bg1"/>
                </a:solidFill>
                <a:effectLst/>
                <a:latin typeface="Public Sans" panose="020B0604020202020204" charset="0"/>
              </a:endParaRPr>
            </a:p>
            <a:p>
              <a:endParaRPr lang="vi-VN" sz="2800" dirty="0">
                <a:solidFill>
                  <a:schemeClr val="bg1"/>
                </a:solidFill>
                <a:latin typeface="Public Sans" panose="020B0604020202020204" charset="0"/>
              </a:endParaRPr>
            </a:p>
            <a:p>
              <a:br>
                <a:rPr lang="vi-VN" sz="2800" dirty="0">
                  <a:solidFill>
                    <a:schemeClr val="bg1"/>
                  </a:solidFill>
                  <a:latin typeface="Public Sans" panose="020B0604020202020204" charset="0"/>
                </a:rPr>
              </a:br>
              <a:endParaRPr lang="vi-VN" sz="2800" dirty="0">
                <a:solidFill>
                  <a:schemeClr val="bg1"/>
                </a:solidFill>
                <a:latin typeface="Public Sans" panose="020B0604020202020204" charset="0"/>
              </a:endParaRPr>
            </a:p>
          </p:txBody>
        </p:sp>
      </p:grpSp>
      <p:grpSp>
        <p:nvGrpSpPr>
          <p:cNvPr id="12" name="Group 11">
            <a:extLst>
              <a:ext uri="{FF2B5EF4-FFF2-40B4-BE49-F238E27FC236}">
                <a16:creationId xmlns:a16="http://schemas.microsoft.com/office/drawing/2014/main" id="{918BF038-2BC2-3F94-A0E5-C494802D523A}"/>
              </a:ext>
            </a:extLst>
          </p:cNvPr>
          <p:cNvGrpSpPr/>
          <p:nvPr/>
        </p:nvGrpSpPr>
        <p:grpSpPr>
          <a:xfrm>
            <a:off x="924172" y="6122861"/>
            <a:ext cx="4138083" cy="3766255"/>
            <a:chOff x="2295097" y="5524090"/>
            <a:chExt cx="4138083" cy="3766255"/>
          </a:xfrm>
        </p:grpSpPr>
        <p:sp>
          <p:nvSpPr>
            <p:cNvPr id="9" name="TextBox 8">
              <a:extLst>
                <a:ext uri="{FF2B5EF4-FFF2-40B4-BE49-F238E27FC236}">
                  <a16:creationId xmlns:a16="http://schemas.microsoft.com/office/drawing/2014/main" id="{8217B88A-59D3-DB55-9B89-237A4824027F}"/>
                </a:ext>
              </a:extLst>
            </p:cNvPr>
            <p:cNvSpPr txBox="1"/>
            <p:nvPr/>
          </p:nvSpPr>
          <p:spPr>
            <a:xfrm>
              <a:off x="3981099" y="8873436"/>
              <a:ext cx="1030592" cy="416909"/>
            </a:xfrm>
            <a:prstGeom prst="rect">
              <a:avLst/>
            </a:prstGeom>
          </p:spPr>
          <p:txBody>
            <a:bodyPr wrap="square" lIns="0" tIns="0" rIns="0" bIns="0" rtlCol="0" anchor="t">
              <a:spAutoFit/>
            </a:bodyPr>
            <a:lstStyle/>
            <a:p>
              <a:pPr>
                <a:lnSpc>
                  <a:spcPts val="3542"/>
                </a:lnSpc>
              </a:pPr>
              <a:r>
                <a:rPr lang="en-US" sz="2724" dirty="0">
                  <a:solidFill>
                    <a:srgbClr val="FFFFFF"/>
                  </a:solidFill>
                  <a:latin typeface="Public Sans"/>
                </a:rPr>
                <a:t>Sau</a:t>
              </a:r>
            </a:p>
          </p:txBody>
        </p:sp>
        <p:pic>
          <p:nvPicPr>
            <p:cNvPr id="7" name="Picture 6">
              <a:extLst>
                <a:ext uri="{FF2B5EF4-FFF2-40B4-BE49-F238E27FC236}">
                  <a16:creationId xmlns:a16="http://schemas.microsoft.com/office/drawing/2014/main" id="{81311556-312D-F4BD-196D-4E997D576EAC}"/>
                </a:ext>
              </a:extLst>
            </p:cNvPr>
            <p:cNvPicPr>
              <a:picLocks noChangeAspect="1"/>
            </p:cNvPicPr>
            <p:nvPr/>
          </p:nvPicPr>
          <p:blipFill>
            <a:blip r:embed="rId4"/>
            <a:stretch>
              <a:fillRect/>
            </a:stretch>
          </p:blipFill>
          <p:spPr>
            <a:xfrm>
              <a:off x="2295097" y="5524090"/>
              <a:ext cx="4138083" cy="3307971"/>
            </a:xfrm>
            <a:prstGeom prst="rect">
              <a:avLst/>
            </a:prstGeom>
          </p:spPr>
        </p:pic>
      </p:grpSp>
      <p:grpSp>
        <p:nvGrpSpPr>
          <p:cNvPr id="13" name="Group 12">
            <a:extLst>
              <a:ext uri="{FF2B5EF4-FFF2-40B4-BE49-F238E27FC236}">
                <a16:creationId xmlns:a16="http://schemas.microsoft.com/office/drawing/2014/main" id="{F897BF3B-27B9-F9E5-BE40-9B3EAD9863BE}"/>
              </a:ext>
            </a:extLst>
          </p:cNvPr>
          <p:cNvGrpSpPr/>
          <p:nvPr/>
        </p:nvGrpSpPr>
        <p:grpSpPr>
          <a:xfrm>
            <a:off x="407013" y="1838240"/>
            <a:ext cx="5540296" cy="8258260"/>
            <a:chOff x="457200" y="2171698"/>
            <a:chExt cx="5540296" cy="8258260"/>
          </a:xfrm>
        </p:grpSpPr>
        <p:grpSp>
          <p:nvGrpSpPr>
            <p:cNvPr id="2" name="Group 2"/>
            <p:cNvGrpSpPr/>
            <p:nvPr/>
          </p:nvGrpSpPr>
          <p:grpSpPr>
            <a:xfrm>
              <a:off x="457200" y="2171698"/>
              <a:ext cx="5540296" cy="8258260"/>
              <a:chOff x="116898" y="4090888"/>
              <a:chExt cx="5599044" cy="5723718"/>
            </a:xfrm>
          </p:grpSpPr>
          <p:sp>
            <p:nvSpPr>
              <p:cNvPr id="3" name="Freeform 3"/>
              <p:cNvSpPr/>
              <p:nvPr/>
            </p:nvSpPr>
            <p:spPr>
              <a:xfrm>
                <a:off x="116898" y="4090888"/>
                <a:ext cx="5599044" cy="5723718"/>
              </a:xfrm>
              <a:custGeom>
                <a:avLst/>
                <a:gdLst/>
                <a:ahLst/>
                <a:cxnLst/>
                <a:rect l="l" t="t" r="r" b="b"/>
                <a:pathLst>
                  <a:path w="5599044" h="3115994">
                    <a:moveTo>
                      <a:pt x="5474584" y="3115994"/>
                    </a:moveTo>
                    <a:lnTo>
                      <a:pt x="124460" y="3115994"/>
                    </a:lnTo>
                    <a:cubicBezTo>
                      <a:pt x="55880" y="3115994"/>
                      <a:pt x="0" y="3060114"/>
                      <a:pt x="0" y="2991534"/>
                    </a:cubicBezTo>
                    <a:lnTo>
                      <a:pt x="0" y="124460"/>
                    </a:lnTo>
                    <a:cubicBezTo>
                      <a:pt x="0" y="55880"/>
                      <a:pt x="55880" y="0"/>
                      <a:pt x="124460" y="0"/>
                    </a:cubicBezTo>
                    <a:lnTo>
                      <a:pt x="5474584" y="0"/>
                    </a:lnTo>
                    <a:cubicBezTo>
                      <a:pt x="5543164" y="0"/>
                      <a:pt x="5599044" y="55880"/>
                      <a:pt x="5599044" y="124460"/>
                    </a:cubicBezTo>
                    <a:lnTo>
                      <a:pt x="5599044" y="2991534"/>
                    </a:lnTo>
                    <a:cubicBezTo>
                      <a:pt x="5599044" y="3060114"/>
                      <a:pt x="5543164" y="3115994"/>
                      <a:pt x="5474584" y="3115994"/>
                    </a:cubicBezTo>
                    <a:close/>
                  </a:path>
                </a:pathLst>
              </a:custGeom>
              <a:solidFill>
                <a:srgbClr val="FFFFFF">
                  <a:alpha val="4706"/>
                </a:srgbClr>
              </a:solidFill>
            </p:spPr>
            <p:txBody>
              <a:bodyPr/>
              <a:lstStyle/>
              <a:p>
                <a:endParaRPr lang="vi-VN" dirty="0"/>
              </a:p>
            </p:txBody>
          </p:sp>
        </p:grpSp>
        <p:sp>
          <p:nvSpPr>
            <p:cNvPr id="8" name="TextBox 8">
              <a:extLst>
                <a:ext uri="{FF2B5EF4-FFF2-40B4-BE49-F238E27FC236}">
                  <a16:creationId xmlns:a16="http://schemas.microsoft.com/office/drawing/2014/main" id="{5115DAA6-0B54-D091-40ED-86D1FC23B3FF}"/>
                </a:ext>
              </a:extLst>
            </p:cNvPr>
            <p:cNvSpPr txBox="1"/>
            <p:nvPr/>
          </p:nvSpPr>
          <p:spPr>
            <a:xfrm>
              <a:off x="2523531" y="5681236"/>
              <a:ext cx="1030592" cy="416909"/>
            </a:xfrm>
            <a:prstGeom prst="rect">
              <a:avLst/>
            </a:prstGeom>
          </p:spPr>
          <p:txBody>
            <a:bodyPr wrap="square" lIns="0" tIns="0" rIns="0" bIns="0" rtlCol="0" anchor="t">
              <a:spAutoFit/>
            </a:bodyPr>
            <a:lstStyle/>
            <a:p>
              <a:pPr>
                <a:lnSpc>
                  <a:spcPts val="3542"/>
                </a:lnSpc>
              </a:pPr>
              <a:r>
                <a:rPr lang="en-US" sz="2724" dirty="0" err="1">
                  <a:solidFill>
                    <a:srgbClr val="FFFFFF"/>
                  </a:solidFill>
                  <a:latin typeface="Public Sans"/>
                </a:rPr>
                <a:t>Trước</a:t>
              </a:r>
              <a:endParaRPr lang="en-US" sz="2724" dirty="0">
                <a:solidFill>
                  <a:srgbClr val="FFFFFF"/>
                </a:solidFill>
                <a:latin typeface="Public Sans"/>
              </a:endParaRPr>
            </a:p>
          </p:txBody>
        </p:sp>
        <p:pic>
          <p:nvPicPr>
            <p:cNvPr id="5" name="Picture 4">
              <a:extLst>
                <a:ext uri="{FF2B5EF4-FFF2-40B4-BE49-F238E27FC236}">
                  <a16:creationId xmlns:a16="http://schemas.microsoft.com/office/drawing/2014/main" id="{9EAA68D0-0D71-9007-1349-E637D34713EA}"/>
                </a:ext>
              </a:extLst>
            </p:cNvPr>
            <p:cNvPicPr>
              <a:picLocks noChangeAspect="1"/>
            </p:cNvPicPr>
            <p:nvPr/>
          </p:nvPicPr>
          <p:blipFill>
            <a:blip r:embed="rId5"/>
            <a:stretch>
              <a:fillRect/>
            </a:stretch>
          </p:blipFill>
          <p:spPr>
            <a:xfrm>
              <a:off x="824223" y="2395529"/>
              <a:ext cx="4930696" cy="3160836"/>
            </a:xfrm>
            <a:prstGeom prst="rect">
              <a:avLst/>
            </a:prstGeom>
          </p:spPr>
        </p:pic>
      </p:grpSp>
      <p:sp>
        <p:nvSpPr>
          <p:cNvPr id="14" name="Freeform 10">
            <a:extLst>
              <a:ext uri="{FF2B5EF4-FFF2-40B4-BE49-F238E27FC236}">
                <a16:creationId xmlns:a16="http://schemas.microsoft.com/office/drawing/2014/main" id="{05C4C702-AC3D-9DD7-065B-11B52E104579}"/>
              </a:ext>
            </a:extLst>
          </p:cNvPr>
          <p:cNvSpPr/>
          <p:nvPr/>
        </p:nvSpPr>
        <p:spPr>
          <a:xfrm>
            <a:off x="6514559" y="3131930"/>
            <a:ext cx="8063444" cy="975140"/>
          </a:xfrm>
          <a:custGeom>
            <a:avLst/>
            <a:gdLst/>
            <a:ahLst/>
            <a:cxnLst/>
            <a:rect l="l" t="t" r="r" b="b"/>
            <a:pathLst>
              <a:path w="4378459" h="2617769">
                <a:moveTo>
                  <a:pt x="4253998" y="2617768"/>
                </a:moveTo>
                <a:lnTo>
                  <a:pt x="124460" y="2617768"/>
                </a:lnTo>
                <a:cubicBezTo>
                  <a:pt x="55880" y="2617768"/>
                  <a:pt x="0" y="2561888"/>
                  <a:pt x="0" y="2493308"/>
                </a:cubicBezTo>
                <a:lnTo>
                  <a:pt x="0" y="124460"/>
                </a:lnTo>
                <a:cubicBezTo>
                  <a:pt x="0" y="55880"/>
                  <a:pt x="55880" y="0"/>
                  <a:pt x="124460" y="0"/>
                </a:cubicBezTo>
                <a:lnTo>
                  <a:pt x="4253999" y="0"/>
                </a:lnTo>
                <a:cubicBezTo>
                  <a:pt x="4322579" y="0"/>
                  <a:pt x="4378459" y="55880"/>
                  <a:pt x="4378459" y="124460"/>
                </a:cubicBezTo>
                <a:lnTo>
                  <a:pt x="4378459" y="2493308"/>
                </a:lnTo>
                <a:cubicBezTo>
                  <a:pt x="4378459" y="2561888"/>
                  <a:pt x="4322579" y="2617769"/>
                  <a:pt x="4253999" y="2617769"/>
                </a:cubicBezTo>
                <a:close/>
              </a:path>
            </a:pathLst>
          </a:custGeom>
          <a:noFill/>
          <a:ln w="19050">
            <a:solidFill>
              <a:srgbClr val="FFFF00"/>
            </a:solidFill>
          </a:ln>
        </p:spPr>
        <p:txBody>
          <a:bodyPr/>
          <a:lstStyle/>
          <a:p>
            <a:endParaRPr lang="vi-VN"/>
          </a:p>
        </p:txBody>
      </p:sp>
      <p:sp>
        <p:nvSpPr>
          <p:cNvPr id="15" name="Freeform 10">
            <a:extLst>
              <a:ext uri="{FF2B5EF4-FFF2-40B4-BE49-F238E27FC236}">
                <a16:creationId xmlns:a16="http://schemas.microsoft.com/office/drawing/2014/main" id="{52AD4BAD-1F81-CFA3-D7C3-3C676CE662E1}"/>
              </a:ext>
            </a:extLst>
          </p:cNvPr>
          <p:cNvSpPr/>
          <p:nvPr/>
        </p:nvSpPr>
        <p:spPr>
          <a:xfrm>
            <a:off x="6514559" y="4992230"/>
            <a:ext cx="8063444" cy="975140"/>
          </a:xfrm>
          <a:custGeom>
            <a:avLst/>
            <a:gdLst/>
            <a:ahLst/>
            <a:cxnLst/>
            <a:rect l="l" t="t" r="r" b="b"/>
            <a:pathLst>
              <a:path w="4378459" h="2617769">
                <a:moveTo>
                  <a:pt x="4253998" y="2617768"/>
                </a:moveTo>
                <a:lnTo>
                  <a:pt x="124460" y="2617768"/>
                </a:lnTo>
                <a:cubicBezTo>
                  <a:pt x="55880" y="2617768"/>
                  <a:pt x="0" y="2561888"/>
                  <a:pt x="0" y="2493308"/>
                </a:cubicBezTo>
                <a:lnTo>
                  <a:pt x="0" y="124460"/>
                </a:lnTo>
                <a:cubicBezTo>
                  <a:pt x="0" y="55880"/>
                  <a:pt x="55880" y="0"/>
                  <a:pt x="124460" y="0"/>
                </a:cubicBezTo>
                <a:lnTo>
                  <a:pt x="4253999" y="0"/>
                </a:lnTo>
                <a:cubicBezTo>
                  <a:pt x="4322579" y="0"/>
                  <a:pt x="4378459" y="55880"/>
                  <a:pt x="4378459" y="124460"/>
                </a:cubicBezTo>
                <a:lnTo>
                  <a:pt x="4378459" y="2493308"/>
                </a:lnTo>
                <a:cubicBezTo>
                  <a:pt x="4378459" y="2561888"/>
                  <a:pt x="4322579" y="2617769"/>
                  <a:pt x="4253999" y="2617769"/>
                </a:cubicBezTo>
                <a:close/>
              </a:path>
            </a:pathLst>
          </a:custGeom>
          <a:noFill/>
          <a:ln w="19050">
            <a:solidFill>
              <a:srgbClr val="FFFF00"/>
            </a:solidFill>
          </a:ln>
        </p:spPr>
        <p:txBody>
          <a:bodyPr/>
          <a:lstStyle/>
          <a:p>
            <a:endParaRPr lang="vi-VN"/>
          </a:p>
        </p:txBody>
      </p:sp>
    </p:spTree>
    <p:extLst>
      <p:ext uri="{BB962C8B-B14F-4D97-AF65-F5344CB8AC3E}">
        <p14:creationId xmlns:p14="http://schemas.microsoft.com/office/powerpoint/2010/main" val="10820456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9288" t="-87069" r="-2856" b="-9558"/>
            </a:stretch>
          </a:blipFill>
        </p:spPr>
        <p:txBody>
          <a:bodyPr/>
          <a:lstStyle/>
          <a:p>
            <a:endParaRPr lang="vi-VN"/>
          </a:p>
        </p:txBody>
      </p:sp>
      <p:grpSp>
        <p:nvGrpSpPr>
          <p:cNvPr id="3" name="Group 2">
            <a:extLst>
              <a:ext uri="{FF2B5EF4-FFF2-40B4-BE49-F238E27FC236}">
                <a16:creationId xmlns:a16="http://schemas.microsoft.com/office/drawing/2014/main" id="{6066324D-363A-B8AC-7E97-DB00EF4F1353}"/>
              </a:ext>
            </a:extLst>
          </p:cNvPr>
          <p:cNvGrpSpPr/>
          <p:nvPr/>
        </p:nvGrpSpPr>
        <p:grpSpPr>
          <a:xfrm>
            <a:off x="2514600" y="4533900"/>
            <a:ext cx="14416891" cy="3385542"/>
            <a:chOff x="0" y="55033"/>
            <a:chExt cx="8148455" cy="4514057"/>
          </a:xfrm>
        </p:grpSpPr>
        <p:sp>
          <p:nvSpPr>
            <p:cNvPr id="4" name="TextBox 3">
              <a:extLst>
                <a:ext uri="{FF2B5EF4-FFF2-40B4-BE49-F238E27FC236}">
                  <a16:creationId xmlns:a16="http://schemas.microsoft.com/office/drawing/2014/main" id="{3C89D107-D620-08A4-4294-BCE1C7123A87}"/>
                </a:ext>
              </a:extLst>
            </p:cNvPr>
            <p:cNvSpPr txBox="1"/>
            <p:nvPr/>
          </p:nvSpPr>
          <p:spPr>
            <a:xfrm>
              <a:off x="0" y="55033"/>
              <a:ext cx="8148455" cy="4514057"/>
            </a:xfrm>
            <a:prstGeom prst="rect">
              <a:avLst/>
            </a:prstGeom>
          </p:spPr>
          <p:txBody>
            <a:bodyPr lIns="0" tIns="0" rIns="0" bIns="0" rtlCol="0" anchor="t">
              <a:spAutoFit/>
            </a:bodyPr>
            <a:lstStyle/>
            <a:p>
              <a:pPr>
                <a:lnSpc>
                  <a:spcPts val="8800"/>
                </a:lnSpc>
              </a:pPr>
              <a:r>
                <a:rPr lang="en-US" sz="9600" dirty="0">
                  <a:solidFill>
                    <a:srgbClr val="FFFFFF"/>
                  </a:solidFill>
                  <a:latin typeface="Play"/>
                </a:rPr>
                <a:t>III. </a:t>
              </a:r>
              <a:r>
                <a:rPr lang="en-US" sz="9600" dirty="0" err="1">
                  <a:solidFill>
                    <a:srgbClr val="FFFFFF"/>
                  </a:solidFill>
                  <a:latin typeface="Play"/>
                </a:rPr>
                <a:t>Giới</a:t>
              </a:r>
              <a:r>
                <a:rPr lang="en-US" sz="9600" dirty="0">
                  <a:solidFill>
                    <a:srgbClr val="FFFFFF"/>
                  </a:solidFill>
                  <a:latin typeface="Play"/>
                </a:rPr>
                <a:t> </a:t>
              </a:r>
              <a:r>
                <a:rPr lang="en-US" sz="9600" dirty="0" err="1">
                  <a:solidFill>
                    <a:srgbClr val="FFFFFF"/>
                  </a:solidFill>
                  <a:latin typeface="Play"/>
                </a:rPr>
                <a:t>thiệu</a:t>
              </a:r>
              <a:r>
                <a:rPr lang="en-US" sz="9600" dirty="0">
                  <a:solidFill>
                    <a:srgbClr val="FFFFFF"/>
                  </a:solidFill>
                  <a:latin typeface="Play"/>
                </a:rPr>
                <a:t> </a:t>
              </a:r>
              <a:r>
                <a:rPr lang="en-US" sz="9600" dirty="0" err="1">
                  <a:solidFill>
                    <a:srgbClr val="FFFFFF"/>
                  </a:solidFill>
                  <a:latin typeface="Play"/>
                </a:rPr>
                <a:t>sản</a:t>
              </a:r>
              <a:r>
                <a:rPr lang="en-US" sz="9600" dirty="0">
                  <a:solidFill>
                    <a:srgbClr val="FFFFFF"/>
                  </a:solidFill>
                  <a:latin typeface="Play"/>
                </a:rPr>
                <a:t> </a:t>
              </a:r>
              <a:r>
                <a:rPr lang="en-US" sz="9600" dirty="0" err="1">
                  <a:solidFill>
                    <a:srgbClr val="FFFFFF"/>
                  </a:solidFill>
                  <a:latin typeface="Play"/>
                </a:rPr>
                <a:t>phẩm</a:t>
              </a:r>
              <a:endParaRPr lang="en-US" sz="9600" dirty="0">
                <a:solidFill>
                  <a:srgbClr val="FFFFFF"/>
                </a:solidFill>
                <a:latin typeface="Play"/>
              </a:endParaRPr>
            </a:p>
          </p:txBody>
        </p:sp>
        <p:sp>
          <p:nvSpPr>
            <p:cNvPr id="5" name="TextBox 4">
              <a:extLst>
                <a:ext uri="{FF2B5EF4-FFF2-40B4-BE49-F238E27FC236}">
                  <a16:creationId xmlns:a16="http://schemas.microsoft.com/office/drawing/2014/main" id="{B370C9C9-FC91-AB81-4129-7C8B752223E5}"/>
                </a:ext>
              </a:extLst>
            </p:cNvPr>
            <p:cNvSpPr txBox="1"/>
            <p:nvPr/>
          </p:nvSpPr>
          <p:spPr>
            <a:xfrm>
              <a:off x="0" y="2283428"/>
              <a:ext cx="7143820" cy="508601"/>
            </a:xfrm>
            <a:prstGeom prst="rect">
              <a:avLst/>
            </a:prstGeom>
          </p:spPr>
          <p:txBody>
            <a:bodyPr lIns="0" tIns="0" rIns="0" bIns="0" rtlCol="0" anchor="t">
              <a:spAutoFit/>
            </a:bodyPr>
            <a:lstStyle/>
            <a:p>
              <a:pPr>
                <a:lnSpc>
                  <a:spcPts val="3249"/>
                </a:lnSpc>
              </a:pPr>
              <a:endParaRPr lang="en-US" sz="2499" dirty="0">
                <a:solidFill>
                  <a:srgbClr val="FFFFFF"/>
                </a:solidFill>
                <a:latin typeface="Public Sans"/>
              </a:endParaRPr>
            </a:p>
          </p:txBody>
        </p:sp>
      </p:grpSp>
    </p:spTree>
    <p:extLst>
      <p:ext uri="{BB962C8B-B14F-4D97-AF65-F5344CB8AC3E}">
        <p14:creationId xmlns:p14="http://schemas.microsoft.com/office/powerpoint/2010/main" val="1191591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1111B"/>
        </a:solidFill>
        <a:effectLst/>
      </p:bgPr>
    </p:bg>
    <p:spTree>
      <p:nvGrpSpPr>
        <p:cNvPr id="1" name=""/>
        <p:cNvGrpSpPr/>
        <p:nvPr/>
      </p:nvGrpSpPr>
      <p:grpSpPr>
        <a:xfrm>
          <a:off x="0" y="0"/>
          <a:ext cx="0" cy="0"/>
          <a:chOff x="0" y="0"/>
          <a:chExt cx="0" cy="0"/>
        </a:xfrm>
      </p:grpSpPr>
      <p:sp>
        <p:nvSpPr>
          <p:cNvPr id="3" name="TextBox 3"/>
          <p:cNvSpPr txBox="1"/>
          <p:nvPr/>
        </p:nvSpPr>
        <p:spPr>
          <a:xfrm>
            <a:off x="-152400" y="4300416"/>
            <a:ext cx="18330022" cy="1428661"/>
          </a:xfrm>
          <a:prstGeom prst="rect">
            <a:avLst/>
          </a:prstGeom>
        </p:spPr>
        <p:txBody>
          <a:bodyPr wrap="square" lIns="0" tIns="0" rIns="0" bIns="0" rtlCol="0" anchor="t">
            <a:spAutoFit/>
          </a:bodyPr>
          <a:lstStyle/>
          <a:p>
            <a:pPr algn="ctr">
              <a:lnSpc>
                <a:spcPts val="8800"/>
              </a:lnSpc>
            </a:pPr>
            <a:r>
              <a:rPr lang="en-US" sz="19900" dirty="0">
                <a:solidFill>
                  <a:srgbClr val="FFFFFF"/>
                </a:solidFill>
                <a:latin typeface="Play"/>
              </a:rPr>
              <a:t>Thank you</a:t>
            </a:r>
          </a:p>
        </p:txBody>
      </p:sp>
      <p:sp>
        <p:nvSpPr>
          <p:cNvPr id="5" name="Freeform 5"/>
          <p:cNvSpPr/>
          <p:nvPr/>
        </p:nvSpPr>
        <p:spPr>
          <a:xfrm>
            <a:off x="-611019" y="7506944"/>
            <a:ext cx="14418410" cy="5560111"/>
          </a:xfrm>
          <a:custGeom>
            <a:avLst/>
            <a:gdLst/>
            <a:ahLst/>
            <a:cxnLst/>
            <a:rect l="l" t="t" r="r" b="b"/>
            <a:pathLst>
              <a:path w="14418410" h="5560111">
                <a:moveTo>
                  <a:pt x="0" y="0"/>
                </a:moveTo>
                <a:lnTo>
                  <a:pt x="14418410" y="0"/>
                </a:lnTo>
                <a:lnTo>
                  <a:pt x="14418410" y="5560112"/>
                </a:lnTo>
                <a:lnTo>
                  <a:pt x="0" y="5560112"/>
                </a:lnTo>
                <a:lnTo>
                  <a:pt x="0" y="0"/>
                </a:lnTo>
                <a:close/>
              </a:path>
            </a:pathLst>
          </a:custGeom>
          <a:blipFill>
            <a:blip r:embed="rId2">
              <a:alphaModFix amt="39000"/>
            </a:blip>
            <a:stretch>
              <a:fillRect l="-39593"/>
            </a:stretch>
          </a:blipFill>
        </p:spPr>
        <p:txBody>
          <a:bodyPr/>
          <a:lstStyle/>
          <a:p>
            <a:endParaRPr lang="vi-VN"/>
          </a:p>
        </p:txBody>
      </p:sp>
      <p:sp>
        <p:nvSpPr>
          <p:cNvPr id="6" name="Freeform 6"/>
          <p:cNvSpPr/>
          <p:nvPr/>
        </p:nvSpPr>
        <p:spPr>
          <a:xfrm>
            <a:off x="1626185" y="7625725"/>
            <a:ext cx="18119807" cy="5005597"/>
          </a:xfrm>
          <a:custGeom>
            <a:avLst/>
            <a:gdLst/>
            <a:ahLst/>
            <a:cxnLst/>
            <a:rect l="l" t="t" r="r" b="b"/>
            <a:pathLst>
              <a:path w="18119807" h="5005597">
                <a:moveTo>
                  <a:pt x="0" y="0"/>
                </a:moveTo>
                <a:lnTo>
                  <a:pt x="18119807" y="0"/>
                </a:lnTo>
                <a:lnTo>
                  <a:pt x="18119807" y="5005597"/>
                </a:lnTo>
                <a:lnTo>
                  <a:pt x="0" y="5005597"/>
                </a:lnTo>
                <a:lnTo>
                  <a:pt x="0" y="0"/>
                </a:lnTo>
                <a:close/>
              </a:path>
            </a:pathLst>
          </a:custGeom>
          <a:blipFill>
            <a:blip r:embed="rId2"/>
            <a:stretch>
              <a:fillRect/>
            </a:stretch>
          </a:blipFill>
        </p:spPr>
        <p:txBody>
          <a:bodyPr/>
          <a:lstStyle/>
          <a:p>
            <a:endParaRPr lang="vi-VN"/>
          </a:p>
        </p:txBody>
      </p:sp>
    </p:spTree>
    <p:extLst>
      <p:ext uri="{BB962C8B-B14F-4D97-AF65-F5344CB8AC3E}">
        <p14:creationId xmlns:p14="http://schemas.microsoft.com/office/powerpoint/2010/main" val="434117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1111B"/>
        </a:solidFill>
        <a:effectLst/>
      </p:bgPr>
    </p:bg>
    <p:spTree>
      <p:nvGrpSpPr>
        <p:cNvPr id="1" name=""/>
        <p:cNvGrpSpPr/>
        <p:nvPr/>
      </p:nvGrpSpPr>
      <p:grpSpPr>
        <a:xfrm>
          <a:off x="0" y="0"/>
          <a:ext cx="0" cy="0"/>
          <a:chOff x="0" y="0"/>
          <a:chExt cx="0" cy="0"/>
        </a:xfrm>
      </p:grpSpPr>
      <p:grpSp>
        <p:nvGrpSpPr>
          <p:cNvPr id="2" name="Group 2"/>
          <p:cNvGrpSpPr/>
          <p:nvPr/>
        </p:nvGrpSpPr>
        <p:grpSpPr>
          <a:xfrm>
            <a:off x="899309" y="4733925"/>
            <a:ext cx="6111342" cy="2052747"/>
            <a:chOff x="0" y="55033"/>
            <a:chExt cx="8148455" cy="2736996"/>
          </a:xfrm>
        </p:grpSpPr>
        <p:sp>
          <p:nvSpPr>
            <p:cNvPr id="3" name="TextBox 3"/>
            <p:cNvSpPr txBox="1"/>
            <p:nvPr/>
          </p:nvSpPr>
          <p:spPr>
            <a:xfrm>
              <a:off x="0" y="55033"/>
              <a:ext cx="8148455" cy="1504685"/>
            </a:xfrm>
            <a:prstGeom prst="rect">
              <a:avLst/>
            </a:prstGeom>
          </p:spPr>
          <p:txBody>
            <a:bodyPr lIns="0" tIns="0" rIns="0" bIns="0" rtlCol="0" anchor="t">
              <a:spAutoFit/>
            </a:bodyPr>
            <a:lstStyle/>
            <a:p>
              <a:pPr>
                <a:lnSpc>
                  <a:spcPts val="8800"/>
                </a:lnSpc>
              </a:pPr>
              <a:r>
                <a:rPr lang="en-US" sz="9600" dirty="0" err="1">
                  <a:solidFill>
                    <a:srgbClr val="FFFFFF"/>
                  </a:solidFill>
                  <a:latin typeface="Play"/>
                </a:rPr>
                <a:t>Nội</a:t>
              </a:r>
              <a:r>
                <a:rPr lang="en-US" sz="9600" dirty="0">
                  <a:solidFill>
                    <a:srgbClr val="FFFFFF"/>
                  </a:solidFill>
                  <a:latin typeface="Play"/>
                </a:rPr>
                <a:t> Dung</a:t>
              </a:r>
            </a:p>
          </p:txBody>
        </p:sp>
        <p:sp>
          <p:nvSpPr>
            <p:cNvPr id="4" name="TextBox 4"/>
            <p:cNvSpPr txBox="1"/>
            <p:nvPr/>
          </p:nvSpPr>
          <p:spPr>
            <a:xfrm>
              <a:off x="0" y="2283428"/>
              <a:ext cx="7143820" cy="508601"/>
            </a:xfrm>
            <a:prstGeom prst="rect">
              <a:avLst/>
            </a:prstGeom>
          </p:spPr>
          <p:txBody>
            <a:bodyPr lIns="0" tIns="0" rIns="0" bIns="0" rtlCol="0" anchor="t">
              <a:spAutoFit/>
            </a:bodyPr>
            <a:lstStyle/>
            <a:p>
              <a:pPr>
                <a:lnSpc>
                  <a:spcPts val="3249"/>
                </a:lnSpc>
              </a:pPr>
              <a:endParaRPr lang="en-US" sz="2499" dirty="0">
                <a:solidFill>
                  <a:srgbClr val="FFFFFF"/>
                </a:solidFill>
                <a:latin typeface="Public Sans"/>
              </a:endParaRPr>
            </a:p>
          </p:txBody>
        </p:sp>
      </p:grpSp>
      <p:sp>
        <p:nvSpPr>
          <p:cNvPr id="5" name="Freeform 5"/>
          <p:cNvSpPr/>
          <p:nvPr/>
        </p:nvSpPr>
        <p:spPr>
          <a:xfrm>
            <a:off x="9144000" y="2837291"/>
            <a:ext cx="280527" cy="265799"/>
          </a:xfrm>
          <a:custGeom>
            <a:avLst/>
            <a:gdLst/>
            <a:ahLst/>
            <a:cxnLst/>
            <a:rect l="l" t="t" r="r" b="b"/>
            <a:pathLst>
              <a:path w="280527" h="265799">
                <a:moveTo>
                  <a:pt x="0" y="0"/>
                </a:moveTo>
                <a:lnTo>
                  <a:pt x="280527" y="0"/>
                </a:lnTo>
                <a:lnTo>
                  <a:pt x="280527" y="265799"/>
                </a:lnTo>
                <a:lnTo>
                  <a:pt x="0" y="265799"/>
                </a:lnTo>
                <a:lnTo>
                  <a:pt x="0" y="0"/>
                </a:lnTo>
                <a:close/>
              </a:path>
            </a:pathLst>
          </a:custGeom>
          <a:blipFill>
            <a:blip r:embed="rId2"/>
            <a:stretch>
              <a:fillRect/>
            </a:stretch>
          </a:blipFill>
        </p:spPr>
        <p:txBody>
          <a:bodyPr/>
          <a:lstStyle/>
          <a:p>
            <a:endParaRPr lang="vi-VN"/>
          </a:p>
        </p:txBody>
      </p:sp>
      <p:grpSp>
        <p:nvGrpSpPr>
          <p:cNvPr id="6" name="Group 6"/>
          <p:cNvGrpSpPr/>
          <p:nvPr/>
        </p:nvGrpSpPr>
        <p:grpSpPr>
          <a:xfrm>
            <a:off x="9144000" y="2838214"/>
            <a:ext cx="7232683" cy="4786984"/>
            <a:chOff x="0" y="324411"/>
            <a:chExt cx="9643576" cy="6382646"/>
          </a:xfrm>
        </p:grpSpPr>
        <p:sp>
          <p:nvSpPr>
            <p:cNvPr id="7" name="TextBox 7"/>
            <p:cNvSpPr txBox="1"/>
            <p:nvPr/>
          </p:nvSpPr>
          <p:spPr>
            <a:xfrm>
              <a:off x="1181488" y="324411"/>
              <a:ext cx="8156876" cy="538951"/>
            </a:xfrm>
            <a:prstGeom prst="rect">
              <a:avLst/>
            </a:prstGeom>
          </p:spPr>
          <p:txBody>
            <a:bodyPr wrap="square" lIns="0" tIns="0" rIns="0" bIns="0" rtlCol="0" anchor="t">
              <a:spAutoFit/>
            </a:bodyPr>
            <a:lstStyle/>
            <a:p>
              <a:pPr>
                <a:lnSpc>
                  <a:spcPts val="3120"/>
                </a:lnSpc>
              </a:pPr>
              <a:r>
                <a:rPr lang="en-US" sz="3600" dirty="0" err="1">
                  <a:solidFill>
                    <a:srgbClr val="FFFFFF"/>
                  </a:solidFill>
                  <a:latin typeface="Public Sans"/>
                </a:rPr>
                <a:t>Giới</a:t>
              </a:r>
              <a:r>
                <a:rPr lang="en-US" sz="3600" dirty="0">
                  <a:solidFill>
                    <a:srgbClr val="FFFFFF"/>
                  </a:solidFill>
                  <a:latin typeface="Public Sans"/>
                </a:rPr>
                <a:t> </a:t>
              </a:r>
              <a:r>
                <a:rPr lang="en-US" sz="3600" dirty="0" err="1">
                  <a:solidFill>
                    <a:srgbClr val="FFFFFF"/>
                  </a:solidFill>
                  <a:latin typeface="Public Sans"/>
                </a:rPr>
                <a:t>thiệu</a:t>
              </a:r>
              <a:r>
                <a:rPr lang="en-US" sz="3600" dirty="0">
                  <a:solidFill>
                    <a:srgbClr val="FFFFFF"/>
                  </a:solidFill>
                  <a:latin typeface="Public Sans"/>
                </a:rPr>
                <a:t> </a:t>
              </a:r>
              <a:r>
                <a:rPr lang="en-US" sz="3600" dirty="0" err="1">
                  <a:solidFill>
                    <a:srgbClr val="FFFFFF"/>
                  </a:solidFill>
                  <a:latin typeface="Public Sans"/>
                </a:rPr>
                <a:t>về</a:t>
              </a:r>
              <a:r>
                <a:rPr lang="en-US" sz="3600" dirty="0">
                  <a:solidFill>
                    <a:srgbClr val="FFFFFF"/>
                  </a:solidFill>
                  <a:latin typeface="Public Sans"/>
                </a:rPr>
                <a:t> OpenCV</a:t>
              </a:r>
            </a:p>
          </p:txBody>
        </p:sp>
        <p:sp>
          <p:nvSpPr>
            <p:cNvPr id="8" name="TextBox 8"/>
            <p:cNvSpPr txBox="1"/>
            <p:nvPr/>
          </p:nvSpPr>
          <p:spPr>
            <a:xfrm>
              <a:off x="1220830" y="3131753"/>
              <a:ext cx="8148454" cy="738664"/>
            </a:xfrm>
            <a:prstGeom prst="rect">
              <a:avLst/>
            </a:prstGeom>
          </p:spPr>
          <p:txBody>
            <a:bodyPr wrap="square" lIns="0" tIns="0" rIns="0" bIns="0" rtlCol="0" anchor="t">
              <a:spAutoFit/>
            </a:bodyPr>
            <a:lstStyle/>
            <a:p>
              <a:r>
                <a:rPr lang="en-US" sz="3600" dirty="0" err="1">
                  <a:solidFill>
                    <a:srgbClr val="FFFFFF"/>
                  </a:solidFill>
                  <a:latin typeface="Public Sans"/>
                </a:rPr>
                <a:t>Trình</a:t>
              </a:r>
              <a:r>
                <a:rPr lang="en-US" sz="3600" dirty="0">
                  <a:solidFill>
                    <a:srgbClr val="FFFFFF"/>
                  </a:solidFill>
                  <a:latin typeface="Public Sans"/>
                </a:rPr>
                <a:t> </a:t>
              </a:r>
              <a:r>
                <a:rPr lang="en-US" sz="3600" dirty="0" err="1">
                  <a:solidFill>
                    <a:srgbClr val="FFFFFF"/>
                  </a:solidFill>
                  <a:latin typeface="Public Sans"/>
                </a:rPr>
                <a:t>bày</a:t>
              </a:r>
              <a:r>
                <a:rPr lang="en-US" sz="3600" dirty="0">
                  <a:solidFill>
                    <a:srgbClr val="FFFFFF"/>
                  </a:solidFill>
                  <a:latin typeface="Public Sans"/>
                </a:rPr>
                <a:t> ý </a:t>
              </a:r>
              <a:r>
                <a:rPr lang="en-US" sz="3600" dirty="0" err="1">
                  <a:solidFill>
                    <a:srgbClr val="FFFFFF"/>
                  </a:solidFill>
                  <a:latin typeface="Public Sans"/>
                </a:rPr>
                <a:t>tưởng</a:t>
              </a:r>
              <a:endParaRPr lang="en-US" sz="3600" dirty="0">
                <a:solidFill>
                  <a:srgbClr val="FFFFFF"/>
                </a:solidFill>
                <a:latin typeface="Public Sans"/>
              </a:endParaRPr>
            </a:p>
          </p:txBody>
        </p:sp>
        <p:sp>
          <p:nvSpPr>
            <p:cNvPr id="9" name="TextBox 9"/>
            <p:cNvSpPr txBox="1"/>
            <p:nvPr/>
          </p:nvSpPr>
          <p:spPr>
            <a:xfrm>
              <a:off x="1495122" y="5968393"/>
              <a:ext cx="8148454" cy="738664"/>
            </a:xfrm>
            <a:prstGeom prst="rect">
              <a:avLst/>
            </a:prstGeom>
          </p:spPr>
          <p:txBody>
            <a:bodyPr wrap="square" lIns="0" tIns="0" rIns="0" bIns="0" rtlCol="0" anchor="t">
              <a:spAutoFit/>
            </a:bodyPr>
            <a:lstStyle/>
            <a:p>
              <a:r>
                <a:rPr lang="en-US" sz="3600" dirty="0" err="1">
                  <a:solidFill>
                    <a:srgbClr val="FFFFFF"/>
                  </a:solidFill>
                  <a:latin typeface="Public Sans"/>
                </a:rPr>
                <a:t>Giới</a:t>
              </a:r>
              <a:r>
                <a:rPr lang="en-US" sz="3600" dirty="0">
                  <a:solidFill>
                    <a:srgbClr val="FFFFFF"/>
                  </a:solidFill>
                  <a:latin typeface="Public Sans"/>
                </a:rPr>
                <a:t> </a:t>
              </a:r>
              <a:r>
                <a:rPr lang="en-US" sz="3600" dirty="0" err="1">
                  <a:solidFill>
                    <a:srgbClr val="FFFFFF"/>
                  </a:solidFill>
                  <a:latin typeface="Public Sans"/>
                </a:rPr>
                <a:t>thiệu</a:t>
              </a:r>
              <a:r>
                <a:rPr lang="en-US" sz="3600" dirty="0">
                  <a:solidFill>
                    <a:srgbClr val="FFFFFF"/>
                  </a:solidFill>
                  <a:latin typeface="Public Sans"/>
                </a:rPr>
                <a:t> </a:t>
              </a:r>
              <a:r>
                <a:rPr lang="en-US" sz="3600" dirty="0" err="1">
                  <a:solidFill>
                    <a:srgbClr val="FFFFFF"/>
                  </a:solidFill>
                  <a:latin typeface="Public Sans"/>
                </a:rPr>
                <a:t>sản</a:t>
              </a:r>
              <a:r>
                <a:rPr lang="en-US" sz="3600" dirty="0">
                  <a:solidFill>
                    <a:srgbClr val="FFFFFF"/>
                  </a:solidFill>
                  <a:latin typeface="Public Sans"/>
                </a:rPr>
                <a:t> </a:t>
              </a:r>
              <a:r>
                <a:rPr lang="en-US" sz="3600" dirty="0" err="1">
                  <a:solidFill>
                    <a:srgbClr val="FFFFFF"/>
                  </a:solidFill>
                  <a:latin typeface="Public Sans"/>
                </a:rPr>
                <a:t>phẩm</a:t>
              </a:r>
              <a:endParaRPr lang="en-US" sz="3600" dirty="0">
                <a:solidFill>
                  <a:srgbClr val="FFFFFF"/>
                </a:solidFill>
                <a:latin typeface="Public Sans"/>
              </a:endParaRPr>
            </a:p>
          </p:txBody>
        </p:sp>
        <p:sp>
          <p:nvSpPr>
            <p:cNvPr id="10" name="AutoShape 10"/>
            <p:cNvSpPr/>
            <p:nvPr/>
          </p:nvSpPr>
          <p:spPr>
            <a:xfrm>
              <a:off x="0" y="1997558"/>
              <a:ext cx="9347198" cy="0"/>
            </a:xfrm>
            <a:prstGeom prst="line">
              <a:avLst/>
            </a:prstGeom>
            <a:ln w="12700" cap="rnd">
              <a:solidFill>
                <a:srgbClr val="FFFFFF"/>
              </a:solidFill>
              <a:prstDash val="solid"/>
              <a:headEnd type="none" w="sm" len="sm"/>
              <a:tailEnd type="none" w="sm" len="sm"/>
            </a:ln>
          </p:spPr>
          <p:txBody>
            <a:bodyPr/>
            <a:lstStyle/>
            <a:p>
              <a:endParaRPr lang="vi-VN"/>
            </a:p>
          </p:txBody>
        </p:sp>
        <p:sp>
          <p:nvSpPr>
            <p:cNvPr id="11" name="AutoShape 11"/>
            <p:cNvSpPr/>
            <p:nvPr/>
          </p:nvSpPr>
          <p:spPr>
            <a:xfrm>
              <a:off x="0" y="5004614"/>
              <a:ext cx="9347198" cy="0"/>
            </a:xfrm>
            <a:prstGeom prst="line">
              <a:avLst/>
            </a:prstGeom>
            <a:ln w="12700" cap="rnd">
              <a:solidFill>
                <a:srgbClr val="FFFFFF"/>
              </a:solidFill>
              <a:prstDash val="solid"/>
              <a:headEnd type="none" w="sm" len="sm"/>
              <a:tailEnd type="none" w="sm" len="sm"/>
            </a:ln>
          </p:spPr>
          <p:txBody>
            <a:bodyPr/>
            <a:lstStyle/>
            <a:p>
              <a:endParaRPr lang="vi-VN"/>
            </a:p>
          </p:txBody>
        </p:sp>
      </p:grpSp>
      <p:sp>
        <p:nvSpPr>
          <p:cNvPr id="12" name="Freeform 12"/>
          <p:cNvSpPr/>
          <p:nvPr/>
        </p:nvSpPr>
        <p:spPr>
          <a:xfrm>
            <a:off x="9144000" y="5092583"/>
            <a:ext cx="280527" cy="265799"/>
          </a:xfrm>
          <a:custGeom>
            <a:avLst/>
            <a:gdLst/>
            <a:ahLst/>
            <a:cxnLst/>
            <a:rect l="l" t="t" r="r" b="b"/>
            <a:pathLst>
              <a:path w="280527" h="265799">
                <a:moveTo>
                  <a:pt x="0" y="0"/>
                </a:moveTo>
                <a:lnTo>
                  <a:pt x="280527" y="0"/>
                </a:lnTo>
                <a:lnTo>
                  <a:pt x="280527" y="265800"/>
                </a:lnTo>
                <a:lnTo>
                  <a:pt x="0" y="265800"/>
                </a:lnTo>
                <a:lnTo>
                  <a:pt x="0" y="0"/>
                </a:lnTo>
                <a:close/>
              </a:path>
            </a:pathLst>
          </a:custGeom>
          <a:blipFill>
            <a:blip r:embed="rId2"/>
            <a:stretch>
              <a:fillRect/>
            </a:stretch>
          </a:blipFill>
        </p:spPr>
        <p:txBody>
          <a:bodyPr/>
          <a:lstStyle/>
          <a:p>
            <a:endParaRPr lang="vi-VN"/>
          </a:p>
        </p:txBody>
      </p:sp>
      <p:sp>
        <p:nvSpPr>
          <p:cNvPr id="13" name="Freeform 13"/>
          <p:cNvSpPr/>
          <p:nvPr/>
        </p:nvSpPr>
        <p:spPr>
          <a:xfrm>
            <a:off x="9144000" y="7347876"/>
            <a:ext cx="280527" cy="265799"/>
          </a:xfrm>
          <a:custGeom>
            <a:avLst/>
            <a:gdLst/>
            <a:ahLst/>
            <a:cxnLst/>
            <a:rect l="l" t="t" r="r" b="b"/>
            <a:pathLst>
              <a:path w="280527" h="265799">
                <a:moveTo>
                  <a:pt x="0" y="0"/>
                </a:moveTo>
                <a:lnTo>
                  <a:pt x="280527" y="0"/>
                </a:lnTo>
                <a:lnTo>
                  <a:pt x="280527" y="265799"/>
                </a:lnTo>
                <a:lnTo>
                  <a:pt x="0" y="265799"/>
                </a:lnTo>
                <a:lnTo>
                  <a:pt x="0" y="0"/>
                </a:lnTo>
                <a:close/>
              </a:path>
            </a:pathLst>
          </a:custGeom>
          <a:blipFill>
            <a:blip r:embed="rId2"/>
            <a:stretch>
              <a:fillRect/>
            </a:stretch>
          </a:blipFill>
        </p:spPr>
        <p:txBody>
          <a:bodyPr/>
          <a:lstStyle/>
          <a:p>
            <a:endParaRPr lang="vi-V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1111B"/>
        </a:solidFill>
        <a:effectLst/>
      </p:bgPr>
    </p:bg>
    <p:spTree>
      <p:nvGrpSpPr>
        <p:cNvPr id="1" name=""/>
        <p:cNvGrpSpPr/>
        <p:nvPr/>
      </p:nvGrpSpPr>
      <p:grpSpPr>
        <a:xfrm>
          <a:off x="0" y="0"/>
          <a:ext cx="0" cy="0"/>
          <a:chOff x="0" y="0"/>
          <a:chExt cx="0" cy="0"/>
        </a:xfrm>
      </p:grpSpPr>
      <p:sp>
        <p:nvSpPr>
          <p:cNvPr id="2" name="Freeform 2"/>
          <p:cNvSpPr/>
          <p:nvPr/>
        </p:nvSpPr>
        <p:spPr>
          <a:xfrm>
            <a:off x="-1839083" y="1299375"/>
            <a:ext cx="24354668" cy="11751127"/>
          </a:xfrm>
          <a:custGeom>
            <a:avLst/>
            <a:gdLst/>
            <a:ahLst/>
            <a:cxnLst/>
            <a:rect l="l" t="t" r="r" b="b"/>
            <a:pathLst>
              <a:path w="24354668" h="11751127">
                <a:moveTo>
                  <a:pt x="0" y="0"/>
                </a:moveTo>
                <a:lnTo>
                  <a:pt x="24354668" y="0"/>
                </a:lnTo>
                <a:lnTo>
                  <a:pt x="24354668" y="11751127"/>
                </a:lnTo>
                <a:lnTo>
                  <a:pt x="0" y="11751127"/>
                </a:lnTo>
                <a:lnTo>
                  <a:pt x="0" y="0"/>
                </a:lnTo>
                <a:close/>
              </a:path>
            </a:pathLst>
          </a:custGeom>
          <a:blipFill>
            <a:blip r:embed="rId2">
              <a:alphaModFix amt="19999"/>
            </a:blip>
            <a:stretch>
              <a:fillRect/>
            </a:stretch>
          </a:blipFill>
        </p:spPr>
        <p:txBody>
          <a:bodyPr/>
          <a:lstStyle/>
          <a:p>
            <a:endParaRPr lang="vi-VN"/>
          </a:p>
        </p:txBody>
      </p:sp>
      <p:sp>
        <p:nvSpPr>
          <p:cNvPr id="3" name="TextBox 3"/>
          <p:cNvSpPr txBox="1"/>
          <p:nvPr/>
        </p:nvSpPr>
        <p:spPr>
          <a:xfrm>
            <a:off x="685800" y="1590194"/>
            <a:ext cx="9982200" cy="859210"/>
          </a:xfrm>
          <a:prstGeom prst="rect">
            <a:avLst/>
          </a:prstGeom>
        </p:spPr>
        <p:txBody>
          <a:bodyPr wrap="square" lIns="0" tIns="0" rIns="0" bIns="0" rtlCol="0" anchor="t">
            <a:spAutoFit/>
          </a:bodyPr>
          <a:lstStyle/>
          <a:p>
            <a:pPr algn="l">
              <a:lnSpc>
                <a:spcPts val="6737"/>
              </a:lnSpc>
            </a:pPr>
            <a:r>
              <a:rPr lang="en-US" sz="6600" dirty="0">
                <a:solidFill>
                  <a:srgbClr val="FFFFFF"/>
                </a:solidFill>
                <a:latin typeface="Play"/>
              </a:rPr>
              <a:t>I. </a:t>
            </a:r>
            <a:r>
              <a:rPr lang="en-US" sz="6600" dirty="0" err="1">
                <a:solidFill>
                  <a:srgbClr val="FFFFFF"/>
                </a:solidFill>
                <a:latin typeface="Play"/>
              </a:rPr>
              <a:t>Giới</a:t>
            </a:r>
            <a:r>
              <a:rPr lang="en-US" sz="6600" dirty="0">
                <a:solidFill>
                  <a:srgbClr val="FFFFFF"/>
                </a:solidFill>
                <a:latin typeface="Play"/>
              </a:rPr>
              <a:t> </a:t>
            </a:r>
            <a:r>
              <a:rPr lang="en-US" sz="6600" dirty="0" err="1">
                <a:solidFill>
                  <a:srgbClr val="FFFFFF"/>
                </a:solidFill>
                <a:latin typeface="Play"/>
              </a:rPr>
              <a:t>thiệu</a:t>
            </a:r>
            <a:r>
              <a:rPr lang="en-US" sz="6600" dirty="0">
                <a:solidFill>
                  <a:srgbClr val="FFFFFF"/>
                </a:solidFill>
                <a:latin typeface="Play"/>
              </a:rPr>
              <a:t> </a:t>
            </a:r>
            <a:r>
              <a:rPr lang="en-US" sz="6600" dirty="0" err="1">
                <a:solidFill>
                  <a:srgbClr val="FFFFFF"/>
                </a:solidFill>
                <a:latin typeface="Play"/>
              </a:rPr>
              <a:t>về</a:t>
            </a:r>
            <a:r>
              <a:rPr lang="en-US" sz="6600" dirty="0">
                <a:solidFill>
                  <a:srgbClr val="FFFFFF"/>
                </a:solidFill>
                <a:latin typeface="Play"/>
              </a:rPr>
              <a:t> OpenCV</a:t>
            </a:r>
          </a:p>
        </p:txBody>
      </p:sp>
      <p:grpSp>
        <p:nvGrpSpPr>
          <p:cNvPr id="4" name="Group 4"/>
          <p:cNvGrpSpPr/>
          <p:nvPr/>
        </p:nvGrpSpPr>
        <p:grpSpPr>
          <a:xfrm>
            <a:off x="8324317" y="5079711"/>
            <a:ext cx="9982200" cy="3012365"/>
            <a:chOff x="-176831" y="52070"/>
            <a:chExt cx="11582400" cy="4016486"/>
          </a:xfrm>
        </p:grpSpPr>
        <p:sp>
          <p:nvSpPr>
            <p:cNvPr id="5" name="TextBox 5"/>
            <p:cNvSpPr txBox="1"/>
            <p:nvPr/>
          </p:nvSpPr>
          <p:spPr>
            <a:xfrm>
              <a:off x="-176831" y="880162"/>
              <a:ext cx="11582400" cy="3188394"/>
            </a:xfrm>
            <a:prstGeom prst="rect">
              <a:avLst/>
            </a:prstGeom>
          </p:spPr>
          <p:txBody>
            <a:bodyPr wrap="square" lIns="0" tIns="0" rIns="0" bIns="0" rtlCol="0" anchor="t">
              <a:spAutoFit/>
            </a:bodyPr>
            <a:lstStyle/>
            <a:p>
              <a:pPr marL="953454" lvl="1" indent="-742950">
                <a:lnSpc>
                  <a:spcPct val="150000"/>
                </a:lnSpc>
                <a:buFont typeface="+mj-lt"/>
                <a:buAutoNum type="arabicPeriod"/>
              </a:pPr>
              <a:r>
                <a:rPr lang="en-US" sz="3600" dirty="0" err="1">
                  <a:solidFill>
                    <a:srgbClr val="FFFFFF"/>
                  </a:solidFill>
                  <a:latin typeface="Public Sans"/>
                </a:rPr>
                <a:t>Giới</a:t>
              </a:r>
              <a:r>
                <a:rPr lang="en-US" sz="3600" dirty="0">
                  <a:solidFill>
                    <a:srgbClr val="FFFFFF"/>
                  </a:solidFill>
                  <a:latin typeface="Public Sans"/>
                </a:rPr>
                <a:t> </a:t>
              </a:r>
              <a:r>
                <a:rPr lang="en-US" sz="3600" dirty="0" err="1">
                  <a:solidFill>
                    <a:srgbClr val="FFFFFF"/>
                  </a:solidFill>
                  <a:latin typeface="Public Sans"/>
                </a:rPr>
                <a:t>thiệu</a:t>
              </a:r>
              <a:r>
                <a:rPr lang="en-US" sz="3600" dirty="0">
                  <a:solidFill>
                    <a:srgbClr val="FFFFFF"/>
                  </a:solidFill>
                  <a:latin typeface="Public Sans"/>
                </a:rPr>
                <a:t> </a:t>
              </a:r>
              <a:r>
                <a:rPr lang="en-US" sz="3600" dirty="0" err="1">
                  <a:solidFill>
                    <a:srgbClr val="FFFFFF"/>
                  </a:solidFill>
                  <a:latin typeface="Public Sans"/>
                </a:rPr>
                <a:t>tổng</a:t>
              </a:r>
              <a:r>
                <a:rPr lang="en-US" sz="3600" dirty="0">
                  <a:solidFill>
                    <a:srgbClr val="FFFFFF"/>
                  </a:solidFill>
                  <a:latin typeface="Public Sans"/>
                </a:rPr>
                <a:t> </a:t>
              </a:r>
              <a:r>
                <a:rPr lang="en-US" sz="3600" dirty="0" err="1">
                  <a:solidFill>
                    <a:srgbClr val="FFFFFF"/>
                  </a:solidFill>
                  <a:latin typeface="Public Sans"/>
                </a:rPr>
                <a:t>quan</a:t>
              </a:r>
              <a:endParaRPr lang="en-US" sz="3600" dirty="0">
                <a:solidFill>
                  <a:srgbClr val="FFFFFF"/>
                </a:solidFill>
                <a:latin typeface="Public Sans"/>
              </a:endParaRPr>
            </a:p>
            <a:p>
              <a:pPr marL="953454" lvl="1" indent="-742950">
                <a:lnSpc>
                  <a:spcPct val="150000"/>
                </a:lnSpc>
                <a:buFont typeface="+mj-lt"/>
                <a:buAutoNum type="arabicPeriod"/>
              </a:pPr>
              <a:r>
                <a:rPr lang="en-US" sz="3600" dirty="0" err="1">
                  <a:solidFill>
                    <a:srgbClr val="FFFFFF"/>
                  </a:solidFill>
                  <a:latin typeface="Public Sans"/>
                </a:rPr>
                <a:t>Ứng</a:t>
              </a:r>
              <a:r>
                <a:rPr lang="en-US" sz="3600" dirty="0">
                  <a:solidFill>
                    <a:srgbClr val="FFFFFF"/>
                  </a:solidFill>
                  <a:latin typeface="Public Sans"/>
                </a:rPr>
                <a:t> </a:t>
              </a:r>
              <a:r>
                <a:rPr lang="en-US" sz="3600" dirty="0" err="1">
                  <a:solidFill>
                    <a:srgbClr val="FFFFFF"/>
                  </a:solidFill>
                  <a:latin typeface="Public Sans"/>
                </a:rPr>
                <a:t>dụng</a:t>
              </a:r>
              <a:r>
                <a:rPr lang="en-US" sz="3600" dirty="0">
                  <a:solidFill>
                    <a:srgbClr val="FFFFFF"/>
                  </a:solidFill>
                  <a:latin typeface="Public Sans"/>
                </a:rPr>
                <a:t> </a:t>
              </a:r>
              <a:r>
                <a:rPr lang="en-US" sz="3600" dirty="0" err="1">
                  <a:solidFill>
                    <a:srgbClr val="FFFFFF"/>
                  </a:solidFill>
                  <a:latin typeface="Public Sans"/>
                </a:rPr>
                <a:t>trong</a:t>
              </a:r>
              <a:r>
                <a:rPr lang="en-US" sz="3600" dirty="0">
                  <a:solidFill>
                    <a:srgbClr val="FFFFFF"/>
                  </a:solidFill>
                  <a:latin typeface="Public Sans"/>
                </a:rPr>
                <a:t> </a:t>
              </a:r>
              <a:r>
                <a:rPr lang="en-US" sz="3600" dirty="0" err="1">
                  <a:solidFill>
                    <a:srgbClr val="FFFFFF"/>
                  </a:solidFill>
                  <a:latin typeface="Public Sans"/>
                </a:rPr>
                <a:t>OpenCv</a:t>
              </a:r>
              <a:endParaRPr lang="en-US" sz="3600" dirty="0">
                <a:solidFill>
                  <a:srgbClr val="FFFFFF"/>
                </a:solidFill>
                <a:latin typeface="Public Sans"/>
              </a:endParaRPr>
            </a:p>
            <a:p>
              <a:pPr marL="953454" lvl="1" indent="-742950">
                <a:lnSpc>
                  <a:spcPct val="150000"/>
                </a:lnSpc>
                <a:buFont typeface="+mj-lt"/>
                <a:buAutoNum type="arabicPeriod"/>
              </a:pPr>
              <a:r>
                <a:rPr lang="en-US" sz="3600" dirty="0" err="1">
                  <a:solidFill>
                    <a:srgbClr val="FFFFFF"/>
                  </a:solidFill>
                  <a:latin typeface="Public Sans"/>
                </a:rPr>
                <a:t>Một</a:t>
              </a:r>
              <a:r>
                <a:rPr lang="en-US" sz="3600" dirty="0">
                  <a:solidFill>
                    <a:srgbClr val="FFFFFF"/>
                  </a:solidFill>
                  <a:latin typeface="Public Sans"/>
                </a:rPr>
                <a:t> </a:t>
              </a:r>
              <a:r>
                <a:rPr lang="en-US" sz="3600" dirty="0" err="1">
                  <a:solidFill>
                    <a:srgbClr val="FFFFFF"/>
                  </a:solidFill>
                  <a:latin typeface="Public Sans"/>
                </a:rPr>
                <a:t>số</a:t>
              </a:r>
              <a:r>
                <a:rPr lang="en-US" sz="3600" dirty="0">
                  <a:solidFill>
                    <a:srgbClr val="FFFFFF"/>
                  </a:solidFill>
                  <a:latin typeface="Public Sans"/>
                </a:rPr>
                <a:t> </a:t>
              </a:r>
              <a:r>
                <a:rPr lang="en-US" sz="3600" dirty="0" err="1">
                  <a:solidFill>
                    <a:srgbClr val="FFFFFF"/>
                  </a:solidFill>
                  <a:latin typeface="Public Sans"/>
                </a:rPr>
                <a:t>hàm</a:t>
              </a:r>
              <a:r>
                <a:rPr lang="en-US" sz="3600" dirty="0">
                  <a:solidFill>
                    <a:srgbClr val="FFFFFF"/>
                  </a:solidFill>
                  <a:latin typeface="Public Sans"/>
                </a:rPr>
                <a:t> </a:t>
              </a:r>
              <a:r>
                <a:rPr lang="en-US" sz="3600" dirty="0" err="1">
                  <a:solidFill>
                    <a:srgbClr val="FFFFFF"/>
                  </a:solidFill>
                  <a:latin typeface="Public Sans"/>
                </a:rPr>
                <a:t>trong</a:t>
              </a:r>
              <a:r>
                <a:rPr lang="en-US" sz="3600" dirty="0">
                  <a:solidFill>
                    <a:srgbClr val="FFFFFF"/>
                  </a:solidFill>
                  <a:latin typeface="Public Sans"/>
                </a:rPr>
                <a:t> </a:t>
              </a:r>
              <a:r>
                <a:rPr lang="en-US" sz="3600" dirty="0" err="1">
                  <a:solidFill>
                    <a:srgbClr val="FFFFFF"/>
                  </a:solidFill>
                  <a:latin typeface="Public Sans"/>
                </a:rPr>
                <a:t>thư</a:t>
              </a:r>
              <a:r>
                <a:rPr lang="en-US" sz="3600" dirty="0">
                  <a:solidFill>
                    <a:srgbClr val="FFFFFF"/>
                  </a:solidFill>
                  <a:latin typeface="Public Sans"/>
                </a:rPr>
                <a:t> </a:t>
              </a:r>
              <a:r>
                <a:rPr lang="en-US" sz="3600" dirty="0" err="1">
                  <a:solidFill>
                    <a:srgbClr val="FFFFFF"/>
                  </a:solidFill>
                  <a:latin typeface="Public Sans"/>
                </a:rPr>
                <a:t>viện</a:t>
              </a:r>
              <a:endParaRPr lang="en-US" sz="3600" dirty="0">
                <a:solidFill>
                  <a:srgbClr val="FFFFFF"/>
                </a:solidFill>
                <a:latin typeface="Public Sans"/>
              </a:endParaRPr>
            </a:p>
          </p:txBody>
        </p:sp>
        <p:sp>
          <p:nvSpPr>
            <p:cNvPr id="6" name="TextBox 6"/>
            <p:cNvSpPr txBox="1"/>
            <p:nvPr/>
          </p:nvSpPr>
          <p:spPr>
            <a:xfrm>
              <a:off x="0" y="52070"/>
              <a:ext cx="11140324" cy="448243"/>
            </a:xfrm>
            <a:prstGeom prst="rect">
              <a:avLst/>
            </a:prstGeom>
          </p:spPr>
          <p:txBody>
            <a:bodyPr wrap="square" lIns="0" tIns="0" rIns="0" bIns="0" rtlCol="0" anchor="t">
              <a:spAutoFit/>
            </a:bodyPr>
            <a:lstStyle/>
            <a:p>
              <a:pPr algn="l">
                <a:lnSpc>
                  <a:spcPts val="2430"/>
                </a:lnSpc>
              </a:pPr>
              <a:r>
                <a:rPr lang="en-US" sz="3600" dirty="0" err="1">
                  <a:solidFill>
                    <a:srgbClr val="FFFFFF"/>
                  </a:solidFill>
                  <a:latin typeface="Play Bold"/>
                </a:rPr>
                <a:t>Nội</a:t>
              </a:r>
              <a:r>
                <a:rPr lang="en-US" sz="3600" dirty="0">
                  <a:solidFill>
                    <a:srgbClr val="FFFFFF"/>
                  </a:solidFill>
                  <a:latin typeface="Play Bold"/>
                </a:rPr>
                <a:t> dung </a:t>
              </a:r>
              <a:r>
                <a:rPr lang="en-US" sz="3600" dirty="0" err="1">
                  <a:solidFill>
                    <a:srgbClr val="FFFFFF"/>
                  </a:solidFill>
                  <a:latin typeface="Play Bold"/>
                </a:rPr>
                <a:t>quan</a:t>
              </a:r>
              <a:r>
                <a:rPr lang="en-US" sz="3600" dirty="0">
                  <a:solidFill>
                    <a:srgbClr val="FFFFFF"/>
                  </a:solidFill>
                  <a:latin typeface="Play Bold"/>
                </a:rPr>
                <a:t> </a:t>
              </a:r>
              <a:r>
                <a:rPr lang="en-US" sz="3600" dirty="0" err="1">
                  <a:solidFill>
                    <a:srgbClr val="FFFFFF"/>
                  </a:solidFill>
                  <a:latin typeface="Play Bold"/>
                </a:rPr>
                <a:t>tâm</a:t>
              </a:r>
              <a:r>
                <a:rPr lang="en-US" sz="3600" dirty="0">
                  <a:solidFill>
                    <a:srgbClr val="FFFFFF"/>
                  </a:solidFill>
                  <a:latin typeface="Play Bold"/>
                </a:rPr>
                <a:t>:</a:t>
              </a:r>
            </a:p>
          </p:txBody>
        </p:sp>
      </p:grpSp>
      <p:sp>
        <p:nvSpPr>
          <p:cNvPr id="7" name="Freeform 7"/>
          <p:cNvSpPr/>
          <p:nvPr/>
        </p:nvSpPr>
        <p:spPr>
          <a:xfrm>
            <a:off x="8581259" y="-2335773"/>
            <a:ext cx="5706711" cy="5078973"/>
          </a:xfrm>
          <a:custGeom>
            <a:avLst/>
            <a:gdLst/>
            <a:ahLst/>
            <a:cxnLst/>
            <a:rect l="l" t="t" r="r" b="b"/>
            <a:pathLst>
              <a:path w="5706711" h="5078973">
                <a:moveTo>
                  <a:pt x="0" y="0"/>
                </a:moveTo>
                <a:lnTo>
                  <a:pt x="5706711" y="0"/>
                </a:lnTo>
                <a:lnTo>
                  <a:pt x="5706711" y="5078973"/>
                </a:lnTo>
                <a:lnTo>
                  <a:pt x="0" y="5078973"/>
                </a:lnTo>
                <a:lnTo>
                  <a:pt x="0" y="0"/>
                </a:lnTo>
                <a:close/>
              </a:path>
            </a:pathLst>
          </a:custGeom>
          <a:blipFill>
            <a:blip r:embed="rId3"/>
            <a:stretch>
              <a:fillRect/>
            </a:stretch>
          </a:blipFill>
        </p:spPr>
        <p:txBody>
          <a:bodyPr/>
          <a:lstStyle/>
          <a:p>
            <a:endParaRPr lang="vi-VN"/>
          </a:p>
        </p:txBody>
      </p:sp>
      <p:sp>
        <p:nvSpPr>
          <p:cNvPr id="8" name="Freeform 8"/>
          <p:cNvSpPr/>
          <p:nvPr/>
        </p:nvSpPr>
        <p:spPr>
          <a:xfrm>
            <a:off x="1601937" y="7681603"/>
            <a:ext cx="5214911" cy="4941128"/>
          </a:xfrm>
          <a:custGeom>
            <a:avLst/>
            <a:gdLst/>
            <a:ahLst/>
            <a:cxnLst/>
            <a:rect l="l" t="t" r="r" b="b"/>
            <a:pathLst>
              <a:path w="5214911" h="4941128">
                <a:moveTo>
                  <a:pt x="0" y="0"/>
                </a:moveTo>
                <a:lnTo>
                  <a:pt x="5214911" y="0"/>
                </a:lnTo>
                <a:lnTo>
                  <a:pt x="5214911" y="4941128"/>
                </a:lnTo>
                <a:lnTo>
                  <a:pt x="0" y="4941128"/>
                </a:lnTo>
                <a:lnTo>
                  <a:pt x="0" y="0"/>
                </a:lnTo>
                <a:close/>
              </a:path>
            </a:pathLst>
          </a:custGeom>
          <a:blipFill>
            <a:blip r:embed="rId4"/>
            <a:stretch>
              <a:fillRect/>
            </a:stretch>
          </a:blipFill>
        </p:spPr>
        <p:txBody>
          <a:bodyPr/>
          <a:lstStyle/>
          <a:p>
            <a:endParaRPr lang="vi-V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1111B"/>
        </a:solidFill>
        <a:effectLst/>
      </p:bgPr>
    </p:bg>
    <p:spTree>
      <p:nvGrpSpPr>
        <p:cNvPr id="1" name=""/>
        <p:cNvGrpSpPr/>
        <p:nvPr/>
      </p:nvGrpSpPr>
      <p:grpSpPr>
        <a:xfrm>
          <a:off x="0" y="0"/>
          <a:ext cx="0" cy="0"/>
          <a:chOff x="0" y="0"/>
          <a:chExt cx="0" cy="0"/>
        </a:xfrm>
      </p:grpSpPr>
      <p:sp>
        <p:nvSpPr>
          <p:cNvPr id="6" name="TextBox 6"/>
          <p:cNvSpPr txBox="1"/>
          <p:nvPr/>
        </p:nvSpPr>
        <p:spPr>
          <a:xfrm>
            <a:off x="1182599" y="8023993"/>
            <a:ext cx="7336432" cy="705321"/>
          </a:xfrm>
          <a:prstGeom prst="rect">
            <a:avLst/>
          </a:prstGeom>
        </p:spPr>
        <p:txBody>
          <a:bodyPr wrap="square" lIns="0" tIns="0" rIns="0" bIns="0" rtlCol="0" anchor="t">
            <a:spAutoFit/>
          </a:bodyPr>
          <a:lstStyle/>
          <a:p>
            <a:pPr algn="ctr">
              <a:lnSpc>
                <a:spcPts val="5500"/>
              </a:lnSpc>
            </a:pPr>
            <a:r>
              <a:rPr lang="en-US" sz="5000" dirty="0">
                <a:solidFill>
                  <a:srgbClr val="FFFFFF"/>
                </a:solidFill>
                <a:latin typeface="Play"/>
              </a:rPr>
              <a:t>01. </a:t>
            </a:r>
            <a:r>
              <a:rPr lang="en-US" sz="5000" dirty="0" err="1">
                <a:solidFill>
                  <a:srgbClr val="FFFFFF"/>
                </a:solidFill>
                <a:latin typeface="Play"/>
              </a:rPr>
              <a:t>Giới</a:t>
            </a:r>
            <a:r>
              <a:rPr lang="en-US" sz="5000" dirty="0">
                <a:solidFill>
                  <a:srgbClr val="FFFFFF"/>
                </a:solidFill>
                <a:latin typeface="Play"/>
              </a:rPr>
              <a:t> </a:t>
            </a:r>
            <a:r>
              <a:rPr lang="en-US" sz="5000" dirty="0" err="1">
                <a:solidFill>
                  <a:srgbClr val="FFFFFF"/>
                </a:solidFill>
                <a:latin typeface="Play"/>
              </a:rPr>
              <a:t>thiệu</a:t>
            </a:r>
            <a:r>
              <a:rPr lang="en-US" sz="5000" dirty="0">
                <a:solidFill>
                  <a:srgbClr val="FFFFFF"/>
                </a:solidFill>
                <a:latin typeface="Play"/>
              </a:rPr>
              <a:t> </a:t>
            </a:r>
            <a:r>
              <a:rPr lang="en-US" sz="5000" dirty="0" err="1">
                <a:solidFill>
                  <a:srgbClr val="FFFFFF"/>
                </a:solidFill>
                <a:latin typeface="Play"/>
              </a:rPr>
              <a:t>tổng</a:t>
            </a:r>
            <a:r>
              <a:rPr lang="en-US" sz="5000" dirty="0">
                <a:solidFill>
                  <a:srgbClr val="FFFFFF"/>
                </a:solidFill>
                <a:latin typeface="Play"/>
              </a:rPr>
              <a:t> </a:t>
            </a:r>
            <a:r>
              <a:rPr lang="en-US" sz="5000" dirty="0" err="1">
                <a:solidFill>
                  <a:srgbClr val="FFFFFF"/>
                </a:solidFill>
                <a:latin typeface="Play"/>
              </a:rPr>
              <a:t>quan</a:t>
            </a:r>
            <a:endParaRPr lang="en-US" sz="5000" dirty="0">
              <a:solidFill>
                <a:srgbClr val="FFFFFF"/>
              </a:solidFill>
              <a:latin typeface="Play"/>
            </a:endParaRPr>
          </a:p>
        </p:txBody>
      </p:sp>
      <p:sp>
        <p:nvSpPr>
          <p:cNvPr id="8" name="TextBox 8"/>
          <p:cNvSpPr txBox="1"/>
          <p:nvPr/>
        </p:nvSpPr>
        <p:spPr>
          <a:xfrm>
            <a:off x="10672212" y="1152086"/>
            <a:ext cx="7071252" cy="1292662"/>
          </a:xfrm>
          <a:prstGeom prst="rect">
            <a:avLst/>
          </a:prstGeom>
        </p:spPr>
        <p:txBody>
          <a:bodyPr wrap="square" lIns="0" tIns="0" rIns="0" bIns="0" rtlCol="0" anchor="t">
            <a:spAutoFit/>
          </a:bodyPr>
          <a:lstStyle/>
          <a:p>
            <a:pPr algn="just"/>
            <a:r>
              <a:rPr lang="vi-VN" sz="2800" b="1" dirty="0" err="1">
                <a:solidFill>
                  <a:schemeClr val="bg1"/>
                </a:solidFill>
                <a:latin typeface="Public Sans" panose="020B0604020202020204" charset="0"/>
              </a:rPr>
              <a:t>OpenCV</a:t>
            </a:r>
            <a:r>
              <a:rPr lang="vi-VN" sz="2800" b="1" dirty="0">
                <a:solidFill>
                  <a:schemeClr val="bg1"/>
                </a:solidFill>
                <a:latin typeface="Public Sans" panose="020B0604020202020204" charset="0"/>
              </a:rPr>
              <a:t> </a:t>
            </a:r>
            <a:r>
              <a:rPr lang="vi-VN" sz="2800" dirty="0">
                <a:solidFill>
                  <a:schemeClr val="bg1"/>
                </a:solidFill>
                <a:latin typeface="Public Sans" panose="020B0604020202020204" charset="0"/>
              </a:rPr>
              <a:t>là kho lưu trữ các mã nguồn mở được dùng để xử lý hình ảnh, phát triển các ứng dụng đồ họa trong thời gian thực.</a:t>
            </a:r>
            <a:endParaRPr lang="en-US" sz="2400" dirty="0">
              <a:solidFill>
                <a:schemeClr val="bg1"/>
              </a:solidFill>
              <a:latin typeface="Public Sans" panose="020B0604020202020204" charset="0"/>
            </a:endParaRPr>
          </a:p>
        </p:txBody>
      </p:sp>
      <p:sp>
        <p:nvSpPr>
          <p:cNvPr id="10" name="TextBox 10"/>
          <p:cNvSpPr txBox="1"/>
          <p:nvPr/>
        </p:nvSpPr>
        <p:spPr>
          <a:xfrm>
            <a:off x="10660878" y="3625056"/>
            <a:ext cx="7071252" cy="2154436"/>
          </a:xfrm>
          <a:prstGeom prst="rect">
            <a:avLst/>
          </a:prstGeom>
        </p:spPr>
        <p:txBody>
          <a:bodyPr wrap="square" lIns="0" tIns="0" rIns="0" bIns="0" rtlCol="0" anchor="t">
            <a:spAutoFit/>
          </a:bodyPr>
          <a:lstStyle/>
          <a:p>
            <a:pPr algn="just"/>
            <a:r>
              <a:rPr lang="vi-VN" sz="2800" b="1" dirty="0" err="1">
                <a:solidFill>
                  <a:schemeClr val="bg1"/>
                </a:solidFill>
                <a:effectLst/>
                <a:latin typeface="Public Sans" panose="020B0604020202020204" charset="0"/>
              </a:rPr>
              <a:t>OpenCV</a:t>
            </a:r>
            <a:r>
              <a:rPr lang="vi-VN" sz="2800" b="1" dirty="0">
                <a:solidFill>
                  <a:schemeClr val="bg1"/>
                </a:solidFill>
                <a:effectLst/>
                <a:latin typeface="Public Sans" panose="020B0604020202020204" charset="0"/>
              </a:rPr>
              <a:t> </a:t>
            </a:r>
            <a:r>
              <a:rPr lang="vi-VN" sz="2800" dirty="0">
                <a:solidFill>
                  <a:schemeClr val="bg1"/>
                </a:solidFill>
                <a:effectLst/>
                <a:latin typeface="Public Sans" panose="020B0604020202020204" charset="0"/>
              </a:rPr>
              <a:t>là tên viết tắt của </a:t>
            </a:r>
            <a:r>
              <a:rPr lang="vi-VN" sz="2800" dirty="0" err="1">
                <a:solidFill>
                  <a:schemeClr val="bg1"/>
                </a:solidFill>
                <a:effectLst/>
                <a:latin typeface="Public Sans" panose="020B0604020202020204" charset="0"/>
              </a:rPr>
              <a:t>open</a:t>
            </a:r>
            <a:r>
              <a:rPr lang="vi-VN" sz="2800" dirty="0">
                <a:solidFill>
                  <a:schemeClr val="bg1"/>
                </a:solidFill>
                <a:effectLst/>
                <a:latin typeface="Public Sans" panose="020B0604020202020204" charset="0"/>
              </a:rPr>
              <a:t> </a:t>
            </a:r>
            <a:r>
              <a:rPr lang="vi-VN" sz="2800" dirty="0" err="1">
                <a:solidFill>
                  <a:schemeClr val="bg1"/>
                </a:solidFill>
                <a:effectLst/>
                <a:latin typeface="Public Sans" panose="020B0604020202020204" charset="0"/>
              </a:rPr>
              <a:t>source</a:t>
            </a:r>
            <a:r>
              <a:rPr lang="vi-VN" sz="2800" dirty="0">
                <a:solidFill>
                  <a:schemeClr val="bg1"/>
                </a:solidFill>
                <a:effectLst/>
                <a:latin typeface="Public Sans" panose="020B0604020202020204" charset="0"/>
              </a:rPr>
              <a:t> </a:t>
            </a:r>
            <a:r>
              <a:rPr lang="vi-VN" sz="2800" dirty="0" err="1">
                <a:solidFill>
                  <a:schemeClr val="bg1"/>
                </a:solidFill>
                <a:effectLst/>
                <a:latin typeface="Public Sans" panose="020B0604020202020204" charset="0"/>
              </a:rPr>
              <a:t>computer</a:t>
            </a:r>
            <a:r>
              <a:rPr lang="vi-VN" sz="2800" dirty="0">
                <a:solidFill>
                  <a:schemeClr val="bg1"/>
                </a:solidFill>
                <a:effectLst/>
                <a:latin typeface="Public Sans" panose="020B0604020202020204" charset="0"/>
              </a:rPr>
              <a:t> </a:t>
            </a:r>
            <a:r>
              <a:rPr lang="vi-VN" sz="2800" dirty="0" err="1">
                <a:solidFill>
                  <a:schemeClr val="bg1"/>
                </a:solidFill>
                <a:effectLst/>
                <a:latin typeface="Public Sans" panose="020B0604020202020204" charset="0"/>
              </a:rPr>
              <a:t>vision</a:t>
            </a:r>
            <a:r>
              <a:rPr lang="vi-VN" sz="2800" dirty="0">
                <a:solidFill>
                  <a:schemeClr val="bg1"/>
                </a:solidFill>
                <a:effectLst/>
                <a:latin typeface="Public Sans" panose="020B0604020202020204" charset="0"/>
              </a:rPr>
              <a:t> </a:t>
            </a:r>
            <a:r>
              <a:rPr lang="vi-VN" sz="2800" dirty="0" err="1">
                <a:solidFill>
                  <a:schemeClr val="bg1"/>
                </a:solidFill>
                <a:effectLst/>
                <a:latin typeface="Public Sans" panose="020B0604020202020204" charset="0"/>
              </a:rPr>
              <a:t>library</a:t>
            </a:r>
            <a:r>
              <a:rPr lang="vi-VN" sz="2800" dirty="0">
                <a:solidFill>
                  <a:schemeClr val="bg1"/>
                </a:solidFill>
                <a:latin typeface="Public Sans" panose="020B0604020202020204" charset="0"/>
              </a:rPr>
              <a:t> </a:t>
            </a:r>
            <a:r>
              <a:rPr lang="vi-VN" sz="2800" dirty="0">
                <a:solidFill>
                  <a:schemeClr val="bg1"/>
                </a:solidFill>
                <a:effectLst/>
                <a:latin typeface="Public Sans" panose="020B0604020202020204" charset="0"/>
              </a:rPr>
              <a:t>cung cấp một số lượng lớn các mã xử lý phục vụ cho quy trình của thị giác máy tính hay các </a:t>
            </a:r>
            <a:r>
              <a:rPr lang="vi-VN" sz="2800" dirty="0" err="1">
                <a:solidFill>
                  <a:schemeClr val="bg1"/>
                </a:solidFill>
                <a:effectLst/>
                <a:latin typeface="Public Sans" panose="020B0604020202020204" charset="0"/>
              </a:rPr>
              <a:t>learning</a:t>
            </a:r>
            <a:r>
              <a:rPr lang="vi-VN" sz="2800" dirty="0">
                <a:solidFill>
                  <a:schemeClr val="bg1"/>
                </a:solidFill>
                <a:effectLst/>
                <a:latin typeface="Public Sans" panose="020B0604020202020204" charset="0"/>
              </a:rPr>
              <a:t> </a:t>
            </a:r>
            <a:r>
              <a:rPr lang="vi-VN" sz="2800" dirty="0" err="1">
                <a:solidFill>
                  <a:schemeClr val="bg1"/>
                </a:solidFill>
                <a:effectLst/>
                <a:latin typeface="Public Sans" panose="020B0604020202020204" charset="0"/>
              </a:rPr>
              <a:t>machine</a:t>
            </a:r>
            <a:r>
              <a:rPr lang="vi-VN" sz="2800" dirty="0">
                <a:solidFill>
                  <a:schemeClr val="bg1"/>
                </a:solidFill>
                <a:effectLst/>
                <a:latin typeface="Public Sans" panose="020B0604020202020204" charset="0"/>
              </a:rPr>
              <a:t> khác.</a:t>
            </a:r>
            <a:endParaRPr lang="vi-VN" sz="2800" i="0" dirty="0">
              <a:solidFill>
                <a:schemeClr val="bg1"/>
              </a:solidFill>
              <a:effectLst/>
              <a:latin typeface="Public Sans" panose="020B0604020202020204" charset="0"/>
            </a:endParaRPr>
          </a:p>
        </p:txBody>
      </p:sp>
      <p:sp>
        <p:nvSpPr>
          <p:cNvPr id="12" name="AutoShape 12"/>
          <p:cNvSpPr/>
          <p:nvPr/>
        </p:nvSpPr>
        <p:spPr>
          <a:xfrm flipV="1">
            <a:off x="10664191" y="3184530"/>
            <a:ext cx="5975683" cy="20480"/>
          </a:xfrm>
          <a:prstGeom prst="line">
            <a:avLst/>
          </a:prstGeom>
          <a:ln w="9525" cap="flat">
            <a:solidFill>
              <a:srgbClr val="FFFFFF"/>
            </a:solidFill>
            <a:prstDash val="solid"/>
            <a:headEnd type="none" w="sm" len="sm"/>
            <a:tailEnd type="none" w="sm" len="sm"/>
          </a:ln>
        </p:spPr>
        <p:txBody>
          <a:bodyPr/>
          <a:lstStyle/>
          <a:p>
            <a:endParaRPr lang="vi-VN"/>
          </a:p>
        </p:txBody>
      </p:sp>
      <p:grpSp>
        <p:nvGrpSpPr>
          <p:cNvPr id="15" name="Group 3">
            <a:extLst>
              <a:ext uri="{FF2B5EF4-FFF2-40B4-BE49-F238E27FC236}">
                <a16:creationId xmlns:a16="http://schemas.microsoft.com/office/drawing/2014/main" id="{249B5A3E-2AC0-A430-A545-EC602EDBEB8B}"/>
              </a:ext>
            </a:extLst>
          </p:cNvPr>
          <p:cNvGrpSpPr/>
          <p:nvPr/>
        </p:nvGrpSpPr>
        <p:grpSpPr>
          <a:xfrm>
            <a:off x="506197" y="647700"/>
            <a:ext cx="9857003" cy="7051127"/>
            <a:chOff x="3252894" y="2158138"/>
            <a:chExt cx="3144434" cy="3460438"/>
          </a:xfrm>
        </p:grpSpPr>
        <p:sp>
          <p:nvSpPr>
            <p:cNvPr id="16" name="Freeform 4">
              <a:extLst>
                <a:ext uri="{FF2B5EF4-FFF2-40B4-BE49-F238E27FC236}">
                  <a16:creationId xmlns:a16="http://schemas.microsoft.com/office/drawing/2014/main" id="{0998F303-019C-415D-384A-3E2EA1BE6357}"/>
                </a:ext>
              </a:extLst>
            </p:cNvPr>
            <p:cNvSpPr/>
            <p:nvPr/>
          </p:nvSpPr>
          <p:spPr>
            <a:xfrm>
              <a:off x="3252894" y="2158138"/>
              <a:ext cx="3144434" cy="3460438"/>
            </a:xfrm>
            <a:custGeom>
              <a:avLst/>
              <a:gdLst/>
              <a:ahLst/>
              <a:cxnLst/>
              <a:rect l="l" t="t" r="r" b="b"/>
              <a:pathLst>
                <a:path w="3144434" h="3460438">
                  <a:moveTo>
                    <a:pt x="3019974" y="3460438"/>
                  </a:moveTo>
                  <a:lnTo>
                    <a:pt x="124460" y="3460438"/>
                  </a:lnTo>
                  <a:cubicBezTo>
                    <a:pt x="55880" y="3460438"/>
                    <a:pt x="0" y="3404558"/>
                    <a:pt x="0" y="3335977"/>
                  </a:cubicBezTo>
                  <a:lnTo>
                    <a:pt x="0" y="124460"/>
                  </a:lnTo>
                  <a:cubicBezTo>
                    <a:pt x="0" y="55880"/>
                    <a:pt x="55880" y="0"/>
                    <a:pt x="124460" y="0"/>
                  </a:cubicBezTo>
                  <a:lnTo>
                    <a:pt x="3019974" y="0"/>
                  </a:lnTo>
                  <a:cubicBezTo>
                    <a:pt x="3088554" y="0"/>
                    <a:pt x="3144434" y="55880"/>
                    <a:pt x="3144434" y="124460"/>
                  </a:cubicBezTo>
                  <a:lnTo>
                    <a:pt x="3144434" y="3335978"/>
                  </a:lnTo>
                  <a:cubicBezTo>
                    <a:pt x="3144434" y="3404558"/>
                    <a:pt x="3088554" y="3460438"/>
                    <a:pt x="3019974" y="3460438"/>
                  </a:cubicBezTo>
                  <a:close/>
                </a:path>
              </a:pathLst>
            </a:custGeom>
            <a:solidFill>
              <a:srgbClr val="FFFFFF">
                <a:alpha val="4706"/>
              </a:srgbClr>
            </a:solidFill>
          </p:spPr>
          <p:txBody>
            <a:bodyPr/>
            <a:lstStyle/>
            <a:p>
              <a:endParaRPr lang="vi-VN" dirty="0"/>
            </a:p>
          </p:txBody>
        </p:sp>
      </p:grpSp>
      <p:sp>
        <p:nvSpPr>
          <p:cNvPr id="17" name="AutoShape 12">
            <a:extLst>
              <a:ext uri="{FF2B5EF4-FFF2-40B4-BE49-F238E27FC236}">
                <a16:creationId xmlns:a16="http://schemas.microsoft.com/office/drawing/2014/main" id="{7D191858-D397-9F93-97E1-24C66311921A}"/>
              </a:ext>
            </a:extLst>
          </p:cNvPr>
          <p:cNvSpPr/>
          <p:nvPr/>
        </p:nvSpPr>
        <p:spPr>
          <a:xfrm flipV="1">
            <a:off x="10672212" y="6051103"/>
            <a:ext cx="5975683" cy="27284"/>
          </a:xfrm>
          <a:prstGeom prst="line">
            <a:avLst/>
          </a:prstGeom>
          <a:ln w="9525" cap="flat">
            <a:solidFill>
              <a:srgbClr val="FFFFFF"/>
            </a:solidFill>
            <a:prstDash val="solid"/>
            <a:headEnd type="none" w="sm" len="sm"/>
            <a:tailEnd type="none" w="sm" len="sm"/>
          </a:ln>
        </p:spPr>
        <p:txBody>
          <a:bodyPr/>
          <a:lstStyle/>
          <a:p>
            <a:endParaRPr lang="vi-VN"/>
          </a:p>
        </p:txBody>
      </p:sp>
      <p:sp>
        <p:nvSpPr>
          <p:cNvPr id="18" name="TextBox 10">
            <a:extLst>
              <a:ext uri="{FF2B5EF4-FFF2-40B4-BE49-F238E27FC236}">
                <a16:creationId xmlns:a16="http://schemas.microsoft.com/office/drawing/2014/main" id="{37414C15-A207-04DE-4B20-E37219C6A933}"/>
              </a:ext>
            </a:extLst>
          </p:cNvPr>
          <p:cNvSpPr txBox="1"/>
          <p:nvPr/>
        </p:nvSpPr>
        <p:spPr>
          <a:xfrm>
            <a:off x="10717293" y="6621609"/>
            <a:ext cx="7014837" cy="1723549"/>
          </a:xfrm>
          <a:prstGeom prst="rect">
            <a:avLst/>
          </a:prstGeom>
        </p:spPr>
        <p:txBody>
          <a:bodyPr wrap="square" lIns="0" tIns="0" rIns="0" bIns="0" rtlCol="0" anchor="t">
            <a:spAutoFit/>
          </a:bodyPr>
          <a:lstStyle/>
          <a:p>
            <a:pPr algn="just"/>
            <a:r>
              <a:rPr lang="vi-VN" sz="2800" b="1" dirty="0">
                <a:solidFill>
                  <a:schemeClr val="bg1"/>
                </a:solidFill>
                <a:effectLst/>
                <a:latin typeface="Public Sans" panose="020B0604020202020204" charset="0"/>
              </a:rPr>
              <a:t>Thư viện </a:t>
            </a:r>
            <a:r>
              <a:rPr lang="vi-VN" sz="2800" b="1" dirty="0" err="1">
                <a:solidFill>
                  <a:schemeClr val="bg1"/>
                </a:solidFill>
                <a:effectLst/>
                <a:latin typeface="Public Sans" panose="020B0604020202020204" charset="0"/>
              </a:rPr>
              <a:t>OpenCV</a:t>
            </a:r>
            <a:r>
              <a:rPr lang="vi-VN" sz="2800" b="1" dirty="0">
                <a:solidFill>
                  <a:schemeClr val="bg1"/>
                </a:solidFill>
                <a:effectLst/>
                <a:latin typeface="Public Sans" panose="020B0604020202020204" charset="0"/>
              </a:rPr>
              <a:t> </a:t>
            </a:r>
            <a:r>
              <a:rPr lang="vi-VN" sz="2800" dirty="0">
                <a:solidFill>
                  <a:schemeClr val="bg1"/>
                </a:solidFill>
                <a:effectLst/>
                <a:latin typeface="Public Sans" panose="020B0604020202020204" charset="0"/>
              </a:rPr>
              <a:t>được phát hành với giấy phép BDS. Do đó các dịch vụ nó cung cấp là hoàn toàn miễn phí và được hạn chế tối đa các rào cản thông thường.</a:t>
            </a:r>
            <a:endParaRPr lang="vi-VN" sz="2800" i="0" dirty="0">
              <a:solidFill>
                <a:schemeClr val="bg1"/>
              </a:solidFill>
              <a:effectLst/>
              <a:latin typeface="Public Sans" panose="020B0604020202020204" charset="0"/>
            </a:endParaRPr>
          </a:p>
        </p:txBody>
      </p:sp>
      <p:pic>
        <p:nvPicPr>
          <p:cNvPr id="3" name="Picture 2">
            <a:extLst>
              <a:ext uri="{FF2B5EF4-FFF2-40B4-BE49-F238E27FC236}">
                <a16:creationId xmlns:a16="http://schemas.microsoft.com/office/drawing/2014/main" id="{10B16539-ADB6-7238-2C2D-690D701805E1}"/>
              </a:ext>
            </a:extLst>
          </p:cNvPr>
          <p:cNvPicPr>
            <a:picLocks noChangeAspect="1"/>
          </p:cNvPicPr>
          <p:nvPr/>
        </p:nvPicPr>
        <p:blipFill>
          <a:blip r:embed="rId2"/>
          <a:stretch>
            <a:fillRect/>
          </a:stretch>
        </p:blipFill>
        <p:spPr>
          <a:xfrm>
            <a:off x="928376" y="1574015"/>
            <a:ext cx="9012644" cy="521061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1111B"/>
        </a:solidFill>
        <a:effectLst/>
      </p:bgPr>
    </p:bg>
    <p:spTree>
      <p:nvGrpSpPr>
        <p:cNvPr id="1" name=""/>
        <p:cNvGrpSpPr/>
        <p:nvPr/>
      </p:nvGrpSpPr>
      <p:grpSpPr>
        <a:xfrm>
          <a:off x="0" y="0"/>
          <a:ext cx="0" cy="0"/>
          <a:chOff x="0" y="0"/>
          <a:chExt cx="0" cy="0"/>
        </a:xfrm>
      </p:grpSpPr>
      <p:sp>
        <p:nvSpPr>
          <p:cNvPr id="2" name="TextBox 2"/>
          <p:cNvSpPr txBox="1"/>
          <p:nvPr/>
        </p:nvSpPr>
        <p:spPr>
          <a:xfrm>
            <a:off x="685800" y="611660"/>
            <a:ext cx="16230600" cy="1162050"/>
          </a:xfrm>
          <a:prstGeom prst="rect">
            <a:avLst/>
          </a:prstGeom>
        </p:spPr>
        <p:txBody>
          <a:bodyPr lIns="0" tIns="0" rIns="0" bIns="0" rtlCol="0" anchor="t">
            <a:spAutoFit/>
          </a:bodyPr>
          <a:lstStyle/>
          <a:p>
            <a:pPr>
              <a:lnSpc>
                <a:spcPts val="8800"/>
              </a:lnSpc>
            </a:pPr>
            <a:r>
              <a:rPr lang="en-US" sz="8000" dirty="0">
                <a:solidFill>
                  <a:srgbClr val="FFFFFF"/>
                </a:solidFill>
                <a:latin typeface="Play"/>
              </a:rPr>
              <a:t>02. </a:t>
            </a:r>
            <a:r>
              <a:rPr lang="en-US" sz="8000" dirty="0" err="1">
                <a:solidFill>
                  <a:srgbClr val="FFFFFF"/>
                </a:solidFill>
                <a:latin typeface="Play"/>
              </a:rPr>
              <a:t>Ứng</a:t>
            </a:r>
            <a:r>
              <a:rPr lang="en-US" sz="8000" dirty="0">
                <a:solidFill>
                  <a:srgbClr val="FFFFFF"/>
                </a:solidFill>
                <a:latin typeface="Play"/>
              </a:rPr>
              <a:t> </a:t>
            </a:r>
            <a:r>
              <a:rPr lang="en-US" sz="8000" dirty="0" err="1">
                <a:solidFill>
                  <a:srgbClr val="FFFFFF"/>
                </a:solidFill>
                <a:latin typeface="Play"/>
              </a:rPr>
              <a:t>dụng</a:t>
            </a:r>
            <a:r>
              <a:rPr lang="en-US" sz="8000" dirty="0">
                <a:solidFill>
                  <a:srgbClr val="FFFFFF"/>
                </a:solidFill>
                <a:latin typeface="Play"/>
              </a:rPr>
              <a:t> </a:t>
            </a:r>
            <a:r>
              <a:rPr lang="en-US" sz="8000" dirty="0" err="1">
                <a:solidFill>
                  <a:srgbClr val="FFFFFF"/>
                </a:solidFill>
                <a:latin typeface="Play"/>
              </a:rPr>
              <a:t>trong</a:t>
            </a:r>
            <a:r>
              <a:rPr lang="en-US" sz="8000" dirty="0">
                <a:solidFill>
                  <a:srgbClr val="FFFFFF"/>
                </a:solidFill>
                <a:latin typeface="Play"/>
              </a:rPr>
              <a:t> OpenCV</a:t>
            </a:r>
          </a:p>
        </p:txBody>
      </p:sp>
      <p:grpSp>
        <p:nvGrpSpPr>
          <p:cNvPr id="3" name="Group 3"/>
          <p:cNvGrpSpPr/>
          <p:nvPr/>
        </p:nvGrpSpPr>
        <p:grpSpPr>
          <a:xfrm>
            <a:off x="1028700" y="4439100"/>
            <a:ext cx="4894956" cy="5097886"/>
            <a:chOff x="0" y="0"/>
            <a:chExt cx="6526608" cy="6797179"/>
          </a:xfrm>
        </p:grpSpPr>
        <p:sp>
          <p:nvSpPr>
            <p:cNvPr id="4" name="Freeform 4"/>
            <p:cNvSpPr/>
            <p:nvPr/>
          </p:nvSpPr>
          <p:spPr>
            <a:xfrm>
              <a:off x="0" y="0"/>
              <a:ext cx="374036" cy="354399"/>
            </a:xfrm>
            <a:custGeom>
              <a:avLst/>
              <a:gdLst/>
              <a:ahLst/>
              <a:cxnLst/>
              <a:rect l="l" t="t" r="r" b="b"/>
              <a:pathLst>
                <a:path w="374036" h="354399">
                  <a:moveTo>
                    <a:pt x="0" y="0"/>
                  </a:moveTo>
                  <a:lnTo>
                    <a:pt x="374036" y="0"/>
                  </a:lnTo>
                  <a:lnTo>
                    <a:pt x="374036" y="354399"/>
                  </a:lnTo>
                  <a:lnTo>
                    <a:pt x="0" y="354399"/>
                  </a:lnTo>
                  <a:lnTo>
                    <a:pt x="0" y="0"/>
                  </a:lnTo>
                  <a:close/>
                </a:path>
              </a:pathLst>
            </a:custGeom>
            <a:blipFill>
              <a:blip r:embed="rId3"/>
              <a:stretch>
                <a:fillRect/>
              </a:stretch>
            </a:blipFill>
          </p:spPr>
          <p:txBody>
            <a:bodyPr/>
            <a:lstStyle/>
            <a:p>
              <a:endParaRPr lang="vi-VN"/>
            </a:p>
          </p:txBody>
        </p:sp>
        <p:sp>
          <p:nvSpPr>
            <p:cNvPr id="5" name="TextBox 5"/>
            <p:cNvSpPr txBox="1"/>
            <p:nvPr/>
          </p:nvSpPr>
          <p:spPr>
            <a:xfrm>
              <a:off x="17669" y="4185097"/>
              <a:ext cx="6508939" cy="2612082"/>
            </a:xfrm>
            <a:prstGeom prst="rect">
              <a:avLst/>
            </a:prstGeom>
          </p:spPr>
          <p:txBody>
            <a:bodyPr lIns="0" tIns="0" rIns="0" bIns="0" rtlCol="0" anchor="t">
              <a:spAutoFit/>
            </a:bodyPr>
            <a:lstStyle/>
            <a:p>
              <a:pPr algn="just">
                <a:lnSpc>
                  <a:spcPts val="3120"/>
                </a:lnSpc>
              </a:pPr>
              <a:r>
                <a:rPr lang="vi-VN" sz="2400" b="1" dirty="0" err="1">
                  <a:solidFill>
                    <a:schemeClr val="bg1"/>
                  </a:solidFill>
                  <a:effectLst/>
                  <a:latin typeface="Public Sans" panose="020B0604020202020204" charset="0"/>
                </a:rPr>
                <a:t>OpenCV</a:t>
              </a:r>
              <a:r>
                <a:rPr lang="vi-VN" sz="2400" dirty="0">
                  <a:solidFill>
                    <a:schemeClr val="bg1"/>
                  </a:solidFill>
                  <a:effectLst/>
                  <a:latin typeface="Public Sans" panose="020B0604020202020204" charset="0"/>
                </a:rPr>
                <a:t> cung cấp nhiều công cụ và thuật toán để xử lý ảnh và </a:t>
              </a:r>
              <a:r>
                <a:rPr lang="vi-VN" sz="2400" dirty="0" err="1">
                  <a:solidFill>
                    <a:schemeClr val="bg1"/>
                  </a:solidFill>
                  <a:effectLst/>
                  <a:latin typeface="Public Sans" panose="020B0604020202020204" charset="0"/>
                </a:rPr>
                <a:t>video</a:t>
              </a:r>
              <a:r>
                <a:rPr lang="vi-VN" sz="2400" dirty="0">
                  <a:solidFill>
                    <a:schemeClr val="bg1"/>
                  </a:solidFill>
                  <a:effectLst/>
                  <a:latin typeface="Public Sans" panose="020B0604020202020204" charset="0"/>
                </a:rPr>
                <a:t>, bao gồm cả lọc, biến đổi, phát hiện đối tượng, và nhiều tính năng khác.</a:t>
              </a:r>
              <a:endParaRPr lang="en-US" sz="2400" dirty="0">
                <a:solidFill>
                  <a:schemeClr val="bg1"/>
                </a:solidFill>
                <a:latin typeface="Public Sans" panose="020B0604020202020204" charset="0"/>
              </a:endParaRPr>
            </a:p>
          </p:txBody>
        </p:sp>
        <p:sp>
          <p:nvSpPr>
            <p:cNvPr id="6" name="TextBox 6"/>
            <p:cNvSpPr txBox="1"/>
            <p:nvPr/>
          </p:nvSpPr>
          <p:spPr>
            <a:xfrm>
              <a:off x="0" y="938072"/>
              <a:ext cx="6508939" cy="615553"/>
            </a:xfrm>
            <a:prstGeom prst="rect">
              <a:avLst/>
            </a:prstGeom>
          </p:spPr>
          <p:txBody>
            <a:bodyPr wrap="square" lIns="0" tIns="0" rIns="0" bIns="0" rtlCol="0" anchor="t">
              <a:spAutoFit/>
            </a:bodyPr>
            <a:lstStyle/>
            <a:p>
              <a:pPr>
                <a:lnSpc>
                  <a:spcPts val="3639"/>
                </a:lnSpc>
              </a:pPr>
              <a:r>
                <a:rPr lang="en-US" sz="3200" dirty="0" err="1">
                  <a:solidFill>
                    <a:srgbClr val="FFFFFF"/>
                  </a:solidFill>
                  <a:latin typeface="Public Sans"/>
                </a:rPr>
                <a:t>Xử</a:t>
              </a:r>
              <a:r>
                <a:rPr lang="en-US" sz="3200" dirty="0">
                  <a:solidFill>
                    <a:srgbClr val="FFFFFF"/>
                  </a:solidFill>
                  <a:latin typeface="Public Sans"/>
                </a:rPr>
                <a:t> </a:t>
              </a:r>
              <a:r>
                <a:rPr lang="en-US" sz="3200" dirty="0" err="1">
                  <a:solidFill>
                    <a:srgbClr val="FFFFFF"/>
                  </a:solidFill>
                  <a:latin typeface="Public Sans"/>
                </a:rPr>
                <a:t>lý</a:t>
              </a:r>
              <a:r>
                <a:rPr lang="en-US" sz="3200" dirty="0">
                  <a:solidFill>
                    <a:srgbClr val="FFFFFF"/>
                  </a:solidFill>
                  <a:latin typeface="Public Sans"/>
                </a:rPr>
                <a:t> </a:t>
              </a:r>
              <a:r>
                <a:rPr lang="en-US" sz="3200" dirty="0" err="1">
                  <a:solidFill>
                    <a:srgbClr val="FFFFFF"/>
                  </a:solidFill>
                  <a:latin typeface="Public Sans"/>
                </a:rPr>
                <a:t>ảnh</a:t>
              </a:r>
              <a:r>
                <a:rPr lang="en-US" sz="3200" dirty="0">
                  <a:solidFill>
                    <a:srgbClr val="FFFFFF"/>
                  </a:solidFill>
                  <a:latin typeface="Public Sans"/>
                </a:rPr>
                <a:t> </a:t>
              </a:r>
              <a:r>
                <a:rPr lang="en-US" sz="3200" dirty="0" err="1">
                  <a:solidFill>
                    <a:srgbClr val="FFFFFF"/>
                  </a:solidFill>
                  <a:latin typeface="Public Sans"/>
                </a:rPr>
                <a:t>và</a:t>
              </a:r>
              <a:r>
                <a:rPr lang="en-US" sz="3200" dirty="0">
                  <a:solidFill>
                    <a:srgbClr val="FFFFFF"/>
                  </a:solidFill>
                  <a:latin typeface="Public Sans"/>
                </a:rPr>
                <a:t> video</a:t>
              </a:r>
            </a:p>
          </p:txBody>
        </p:sp>
        <p:sp>
          <p:nvSpPr>
            <p:cNvPr id="7" name="AutoShape 7"/>
            <p:cNvSpPr/>
            <p:nvPr/>
          </p:nvSpPr>
          <p:spPr>
            <a:xfrm>
              <a:off x="0" y="3072799"/>
              <a:ext cx="6508939" cy="0"/>
            </a:xfrm>
            <a:prstGeom prst="line">
              <a:avLst/>
            </a:prstGeom>
            <a:ln w="12700" cap="rnd">
              <a:solidFill>
                <a:srgbClr val="FFFFFF"/>
              </a:solidFill>
              <a:prstDash val="solid"/>
              <a:headEnd type="none" w="sm" len="sm"/>
              <a:tailEnd type="none" w="sm" len="sm"/>
            </a:ln>
          </p:spPr>
          <p:txBody>
            <a:bodyPr/>
            <a:lstStyle/>
            <a:p>
              <a:endParaRPr lang="vi-VN"/>
            </a:p>
          </p:txBody>
        </p:sp>
      </p:grpSp>
      <p:grpSp>
        <p:nvGrpSpPr>
          <p:cNvPr id="8" name="Group 8"/>
          <p:cNvGrpSpPr/>
          <p:nvPr/>
        </p:nvGrpSpPr>
        <p:grpSpPr>
          <a:xfrm>
            <a:off x="6699137" y="4439100"/>
            <a:ext cx="5111861" cy="4302797"/>
            <a:chOff x="-5348" y="0"/>
            <a:chExt cx="6815816" cy="5737062"/>
          </a:xfrm>
        </p:grpSpPr>
        <p:sp>
          <p:nvSpPr>
            <p:cNvPr id="9" name="TextBox 9"/>
            <p:cNvSpPr txBox="1"/>
            <p:nvPr/>
          </p:nvSpPr>
          <p:spPr>
            <a:xfrm>
              <a:off x="29989" y="4185098"/>
              <a:ext cx="6780479" cy="1551964"/>
            </a:xfrm>
            <a:prstGeom prst="rect">
              <a:avLst/>
            </a:prstGeom>
          </p:spPr>
          <p:txBody>
            <a:bodyPr wrap="square" lIns="0" tIns="0" rIns="0" bIns="0" rtlCol="0" anchor="t">
              <a:spAutoFit/>
            </a:bodyPr>
            <a:lstStyle/>
            <a:p>
              <a:pPr algn="just">
                <a:lnSpc>
                  <a:spcPts val="3120"/>
                </a:lnSpc>
              </a:pPr>
              <a:r>
                <a:rPr lang="vi-VN" sz="2400" b="1" dirty="0" err="1">
                  <a:solidFill>
                    <a:schemeClr val="bg1"/>
                  </a:solidFill>
                  <a:effectLst/>
                  <a:latin typeface="Public Sans" panose="020B0604020202020204" charset="0"/>
                </a:rPr>
                <a:t>OpenCV</a:t>
              </a:r>
              <a:r>
                <a:rPr lang="vi-VN" sz="2400" dirty="0">
                  <a:solidFill>
                    <a:schemeClr val="bg1"/>
                  </a:solidFill>
                  <a:effectLst/>
                  <a:latin typeface="Public Sans" panose="020B0604020202020204" charset="0"/>
                </a:rPr>
                <a:t> cung cấp các công cụ để theo dõi chuyển động, giảm nhiễu, và xử lý </a:t>
              </a:r>
              <a:r>
                <a:rPr lang="vi-VN" sz="2400" dirty="0" err="1">
                  <a:solidFill>
                    <a:schemeClr val="bg1"/>
                  </a:solidFill>
                  <a:effectLst/>
                  <a:latin typeface="Public Sans" panose="020B0604020202020204" charset="0"/>
                </a:rPr>
                <a:t>video</a:t>
              </a:r>
              <a:r>
                <a:rPr lang="vi-VN" sz="2400" dirty="0">
                  <a:solidFill>
                    <a:schemeClr val="bg1"/>
                  </a:solidFill>
                  <a:effectLst/>
                  <a:latin typeface="Public Sans" panose="020B0604020202020204" charset="0"/>
                </a:rPr>
                <a:t> trong thời gian thực.</a:t>
              </a:r>
              <a:endParaRPr lang="en-US" sz="2400" dirty="0">
                <a:solidFill>
                  <a:schemeClr val="bg1"/>
                </a:solidFill>
                <a:latin typeface="Public Sans" panose="020B0604020202020204" charset="0"/>
              </a:endParaRPr>
            </a:p>
          </p:txBody>
        </p:sp>
        <p:sp>
          <p:nvSpPr>
            <p:cNvPr id="10" name="TextBox 10"/>
            <p:cNvSpPr txBox="1"/>
            <p:nvPr/>
          </p:nvSpPr>
          <p:spPr>
            <a:xfrm>
              <a:off x="-5348" y="936944"/>
              <a:ext cx="6508939" cy="1231106"/>
            </a:xfrm>
            <a:prstGeom prst="rect">
              <a:avLst/>
            </a:prstGeom>
          </p:spPr>
          <p:txBody>
            <a:bodyPr lIns="0" tIns="0" rIns="0" bIns="0" rtlCol="0" anchor="t">
              <a:spAutoFit/>
            </a:bodyPr>
            <a:lstStyle/>
            <a:p>
              <a:pPr>
                <a:lnSpc>
                  <a:spcPts val="3639"/>
                </a:lnSpc>
              </a:pPr>
              <a:r>
                <a:rPr lang="en-US" sz="3200" dirty="0" err="1">
                  <a:solidFill>
                    <a:srgbClr val="FFFFFF"/>
                  </a:solidFill>
                  <a:latin typeface="Public Sans"/>
                </a:rPr>
                <a:t>Xử</a:t>
              </a:r>
              <a:r>
                <a:rPr lang="en-US" sz="3200" dirty="0">
                  <a:solidFill>
                    <a:srgbClr val="FFFFFF"/>
                  </a:solidFill>
                  <a:latin typeface="Public Sans"/>
                </a:rPr>
                <a:t> </a:t>
              </a:r>
              <a:r>
                <a:rPr lang="en-US" sz="3200" dirty="0" err="1">
                  <a:solidFill>
                    <a:srgbClr val="FFFFFF"/>
                  </a:solidFill>
                  <a:latin typeface="Public Sans"/>
                </a:rPr>
                <a:t>lý</a:t>
              </a:r>
              <a:r>
                <a:rPr lang="en-US" sz="3200" dirty="0">
                  <a:solidFill>
                    <a:srgbClr val="FFFFFF"/>
                  </a:solidFill>
                  <a:latin typeface="Public Sans"/>
                </a:rPr>
                <a:t> video </a:t>
              </a:r>
              <a:r>
                <a:rPr lang="en-US" sz="3200" dirty="0" err="1">
                  <a:solidFill>
                    <a:srgbClr val="FFFFFF"/>
                  </a:solidFill>
                  <a:latin typeface="Public Sans"/>
                </a:rPr>
                <a:t>và</a:t>
              </a:r>
              <a:r>
                <a:rPr lang="en-US" sz="3200" dirty="0">
                  <a:solidFill>
                    <a:srgbClr val="FFFFFF"/>
                  </a:solidFill>
                  <a:latin typeface="Public Sans"/>
                </a:rPr>
                <a:t> </a:t>
              </a:r>
              <a:r>
                <a:rPr lang="en-US" sz="3200" dirty="0" err="1">
                  <a:solidFill>
                    <a:srgbClr val="FFFFFF"/>
                  </a:solidFill>
                  <a:latin typeface="Public Sans"/>
                </a:rPr>
                <a:t>phân</a:t>
              </a:r>
              <a:r>
                <a:rPr lang="en-US" sz="3200" dirty="0">
                  <a:solidFill>
                    <a:srgbClr val="FFFFFF"/>
                  </a:solidFill>
                  <a:latin typeface="Public Sans"/>
                </a:rPr>
                <a:t> </a:t>
              </a:r>
              <a:r>
                <a:rPr lang="en-US" sz="3200" dirty="0" err="1">
                  <a:solidFill>
                    <a:srgbClr val="FFFFFF"/>
                  </a:solidFill>
                  <a:latin typeface="Public Sans"/>
                </a:rPr>
                <a:t>tích</a:t>
              </a:r>
              <a:r>
                <a:rPr lang="en-US" sz="3200" dirty="0">
                  <a:solidFill>
                    <a:srgbClr val="FFFFFF"/>
                  </a:solidFill>
                  <a:latin typeface="Public Sans"/>
                </a:rPr>
                <a:t> </a:t>
              </a:r>
              <a:r>
                <a:rPr lang="en-US" sz="3200" dirty="0" err="1">
                  <a:solidFill>
                    <a:srgbClr val="FFFFFF"/>
                  </a:solidFill>
                  <a:latin typeface="Public Sans"/>
                </a:rPr>
                <a:t>chuyển</a:t>
              </a:r>
              <a:r>
                <a:rPr lang="en-US" sz="3200" dirty="0">
                  <a:solidFill>
                    <a:srgbClr val="FFFFFF"/>
                  </a:solidFill>
                  <a:latin typeface="Public Sans"/>
                </a:rPr>
                <a:t> </a:t>
              </a:r>
              <a:r>
                <a:rPr lang="en-US" sz="3200" dirty="0" err="1">
                  <a:solidFill>
                    <a:srgbClr val="FFFFFF"/>
                  </a:solidFill>
                  <a:latin typeface="Public Sans"/>
                </a:rPr>
                <a:t>động</a:t>
              </a:r>
              <a:endParaRPr lang="en-US" sz="3200" dirty="0">
                <a:solidFill>
                  <a:srgbClr val="FFFFFF"/>
                </a:solidFill>
                <a:latin typeface="Public Sans"/>
              </a:endParaRPr>
            </a:p>
          </p:txBody>
        </p:sp>
        <p:sp>
          <p:nvSpPr>
            <p:cNvPr id="11" name="Freeform 11"/>
            <p:cNvSpPr/>
            <p:nvPr/>
          </p:nvSpPr>
          <p:spPr>
            <a:xfrm>
              <a:off x="0" y="0"/>
              <a:ext cx="374036" cy="354399"/>
            </a:xfrm>
            <a:custGeom>
              <a:avLst/>
              <a:gdLst/>
              <a:ahLst/>
              <a:cxnLst/>
              <a:rect l="l" t="t" r="r" b="b"/>
              <a:pathLst>
                <a:path w="374036" h="354399">
                  <a:moveTo>
                    <a:pt x="0" y="0"/>
                  </a:moveTo>
                  <a:lnTo>
                    <a:pt x="374036" y="0"/>
                  </a:lnTo>
                  <a:lnTo>
                    <a:pt x="374036" y="354399"/>
                  </a:lnTo>
                  <a:lnTo>
                    <a:pt x="0" y="354399"/>
                  </a:lnTo>
                  <a:lnTo>
                    <a:pt x="0" y="0"/>
                  </a:lnTo>
                  <a:close/>
                </a:path>
              </a:pathLst>
            </a:custGeom>
            <a:blipFill>
              <a:blip r:embed="rId3"/>
              <a:stretch>
                <a:fillRect/>
              </a:stretch>
            </a:blipFill>
          </p:spPr>
          <p:txBody>
            <a:bodyPr/>
            <a:lstStyle/>
            <a:p>
              <a:endParaRPr lang="vi-VN"/>
            </a:p>
          </p:txBody>
        </p:sp>
        <p:sp>
          <p:nvSpPr>
            <p:cNvPr id="12" name="AutoShape 12"/>
            <p:cNvSpPr/>
            <p:nvPr/>
          </p:nvSpPr>
          <p:spPr>
            <a:xfrm>
              <a:off x="-5348" y="3072799"/>
              <a:ext cx="6508939" cy="0"/>
            </a:xfrm>
            <a:prstGeom prst="line">
              <a:avLst/>
            </a:prstGeom>
            <a:ln w="12700" cap="rnd">
              <a:solidFill>
                <a:srgbClr val="FFFFFF"/>
              </a:solidFill>
              <a:prstDash val="solid"/>
              <a:headEnd type="none" w="sm" len="sm"/>
              <a:tailEnd type="none" w="sm" len="sm"/>
            </a:ln>
          </p:spPr>
          <p:txBody>
            <a:bodyPr/>
            <a:lstStyle/>
            <a:p>
              <a:endParaRPr lang="vi-VN"/>
            </a:p>
          </p:txBody>
        </p:sp>
      </p:grpSp>
      <p:grpSp>
        <p:nvGrpSpPr>
          <p:cNvPr id="13" name="Group 13"/>
          <p:cNvGrpSpPr/>
          <p:nvPr/>
        </p:nvGrpSpPr>
        <p:grpSpPr>
          <a:xfrm>
            <a:off x="12369574" y="4439100"/>
            <a:ext cx="4881704" cy="5123706"/>
            <a:chOff x="-10696" y="0"/>
            <a:chExt cx="6508939" cy="6831607"/>
          </a:xfrm>
        </p:grpSpPr>
        <p:sp>
          <p:nvSpPr>
            <p:cNvPr id="14" name="TextBox 14"/>
            <p:cNvSpPr txBox="1"/>
            <p:nvPr/>
          </p:nvSpPr>
          <p:spPr>
            <a:xfrm>
              <a:off x="-10696" y="4212942"/>
              <a:ext cx="6508939" cy="2618665"/>
            </a:xfrm>
            <a:prstGeom prst="rect">
              <a:avLst/>
            </a:prstGeom>
          </p:spPr>
          <p:txBody>
            <a:bodyPr lIns="0" tIns="0" rIns="0" bIns="0" rtlCol="0" anchor="t">
              <a:spAutoFit/>
            </a:bodyPr>
            <a:lstStyle/>
            <a:p>
              <a:pPr algn="just">
                <a:lnSpc>
                  <a:spcPts val="3120"/>
                </a:lnSpc>
              </a:pPr>
              <a:r>
                <a:rPr lang="vi-VN" sz="2400" b="1" dirty="0" err="1">
                  <a:solidFill>
                    <a:schemeClr val="bg1"/>
                  </a:solidFill>
                  <a:effectLst/>
                  <a:latin typeface="Public Sans" panose="020B0604020202020204" charset="0"/>
                </a:rPr>
                <a:t>OpenCV</a:t>
              </a:r>
              <a:r>
                <a:rPr lang="vi-VN" sz="2400" dirty="0">
                  <a:solidFill>
                    <a:schemeClr val="bg1"/>
                  </a:solidFill>
                  <a:effectLst/>
                  <a:latin typeface="Public Sans" panose="020B0604020202020204" charset="0"/>
                </a:rPr>
                <a:t> là một công cụ quan trọng cho việc phát triển ứng dụng thị giác máy tính, chẳng hạn như xử lý hình ảnh từ </a:t>
              </a:r>
              <a:r>
                <a:rPr lang="vi-VN" sz="2400" dirty="0" err="1">
                  <a:solidFill>
                    <a:schemeClr val="bg1"/>
                  </a:solidFill>
                  <a:effectLst/>
                  <a:latin typeface="Public Sans" panose="020B0604020202020204" charset="0"/>
                </a:rPr>
                <a:t>camera</a:t>
              </a:r>
              <a:r>
                <a:rPr lang="vi-VN" sz="2400" dirty="0">
                  <a:solidFill>
                    <a:schemeClr val="bg1"/>
                  </a:solidFill>
                  <a:effectLst/>
                  <a:latin typeface="Public Sans" panose="020B0604020202020204" charset="0"/>
                </a:rPr>
                <a:t>, đọc mã vạch, và nhận dạng ký tự.</a:t>
              </a:r>
              <a:endParaRPr lang="en-US" sz="2400" dirty="0">
                <a:solidFill>
                  <a:schemeClr val="bg1"/>
                </a:solidFill>
                <a:latin typeface="Public Sans" panose="020B0604020202020204" charset="0"/>
              </a:endParaRPr>
            </a:p>
          </p:txBody>
        </p:sp>
        <p:sp>
          <p:nvSpPr>
            <p:cNvPr id="15" name="TextBox 15"/>
            <p:cNvSpPr txBox="1"/>
            <p:nvPr/>
          </p:nvSpPr>
          <p:spPr>
            <a:xfrm>
              <a:off x="-10696" y="936944"/>
              <a:ext cx="6508939" cy="1231106"/>
            </a:xfrm>
            <a:prstGeom prst="rect">
              <a:avLst/>
            </a:prstGeom>
          </p:spPr>
          <p:txBody>
            <a:bodyPr lIns="0" tIns="0" rIns="0" bIns="0" rtlCol="0" anchor="t">
              <a:spAutoFit/>
            </a:bodyPr>
            <a:lstStyle/>
            <a:p>
              <a:pPr>
                <a:lnSpc>
                  <a:spcPts val="3639"/>
                </a:lnSpc>
              </a:pPr>
              <a:r>
                <a:rPr lang="en-US" sz="3200" dirty="0" err="1">
                  <a:solidFill>
                    <a:srgbClr val="FFFFFF"/>
                  </a:solidFill>
                  <a:latin typeface="Public Sans"/>
                </a:rPr>
                <a:t>Phát</a:t>
              </a:r>
              <a:r>
                <a:rPr lang="en-US" sz="3200" dirty="0">
                  <a:solidFill>
                    <a:srgbClr val="FFFFFF"/>
                  </a:solidFill>
                  <a:latin typeface="Public Sans"/>
                </a:rPr>
                <a:t> </a:t>
              </a:r>
              <a:r>
                <a:rPr lang="en-US" sz="3200" dirty="0" err="1">
                  <a:solidFill>
                    <a:srgbClr val="FFFFFF"/>
                  </a:solidFill>
                  <a:latin typeface="Public Sans"/>
                </a:rPr>
                <a:t>triển</a:t>
              </a:r>
              <a:r>
                <a:rPr lang="en-US" sz="3200" dirty="0">
                  <a:solidFill>
                    <a:srgbClr val="FFFFFF"/>
                  </a:solidFill>
                  <a:latin typeface="Public Sans"/>
                </a:rPr>
                <a:t> </a:t>
              </a:r>
              <a:r>
                <a:rPr lang="en-US" sz="3200" dirty="0" err="1">
                  <a:solidFill>
                    <a:srgbClr val="FFFFFF"/>
                  </a:solidFill>
                  <a:latin typeface="Public Sans"/>
                </a:rPr>
                <a:t>ứng</a:t>
              </a:r>
              <a:r>
                <a:rPr lang="en-US" sz="3200" dirty="0">
                  <a:solidFill>
                    <a:srgbClr val="FFFFFF"/>
                  </a:solidFill>
                  <a:latin typeface="Public Sans"/>
                </a:rPr>
                <a:t> </a:t>
              </a:r>
              <a:r>
                <a:rPr lang="en-US" sz="3200" dirty="0" err="1">
                  <a:solidFill>
                    <a:srgbClr val="FFFFFF"/>
                  </a:solidFill>
                  <a:latin typeface="Public Sans"/>
                </a:rPr>
                <a:t>dụng</a:t>
              </a:r>
              <a:r>
                <a:rPr lang="en-US" sz="3200" dirty="0">
                  <a:solidFill>
                    <a:srgbClr val="FFFFFF"/>
                  </a:solidFill>
                  <a:latin typeface="Public Sans"/>
                </a:rPr>
                <a:t> </a:t>
              </a:r>
              <a:r>
                <a:rPr lang="en-US" sz="3200" dirty="0" err="1">
                  <a:solidFill>
                    <a:srgbClr val="FFFFFF"/>
                  </a:solidFill>
                  <a:latin typeface="Public Sans"/>
                </a:rPr>
                <a:t>thị</a:t>
              </a:r>
              <a:r>
                <a:rPr lang="en-US" sz="3200" dirty="0">
                  <a:solidFill>
                    <a:srgbClr val="FFFFFF"/>
                  </a:solidFill>
                  <a:latin typeface="Public Sans"/>
                </a:rPr>
                <a:t> </a:t>
              </a:r>
              <a:r>
                <a:rPr lang="en-US" sz="3200" dirty="0" err="1">
                  <a:solidFill>
                    <a:srgbClr val="FFFFFF"/>
                  </a:solidFill>
                  <a:latin typeface="Public Sans"/>
                </a:rPr>
                <a:t>giác</a:t>
              </a:r>
              <a:r>
                <a:rPr lang="en-US" sz="3200" dirty="0">
                  <a:solidFill>
                    <a:srgbClr val="FFFFFF"/>
                  </a:solidFill>
                  <a:latin typeface="Public Sans"/>
                </a:rPr>
                <a:t> </a:t>
              </a:r>
              <a:r>
                <a:rPr lang="en-US" sz="3200" dirty="0" err="1">
                  <a:solidFill>
                    <a:srgbClr val="FFFFFF"/>
                  </a:solidFill>
                  <a:latin typeface="Public Sans"/>
                </a:rPr>
                <a:t>máy</a:t>
              </a:r>
              <a:r>
                <a:rPr lang="en-US" sz="3200" dirty="0">
                  <a:solidFill>
                    <a:srgbClr val="FFFFFF"/>
                  </a:solidFill>
                  <a:latin typeface="Public Sans"/>
                </a:rPr>
                <a:t> </a:t>
              </a:r>
              <a:r>
                <a:rPr lang="en-US" sz="3200" dirty="0" err="1">
                  <a:solidFill>
                    <a:srgbClr val="FFFFFF"/>
                  </a:solidFill>
                  <a:latin typeface="Public Sans"/>
                </a:rPr>
                <a:t>tính</a:t>
              </a:r>
              <a:endParaRPr lang="en-US" sz="3200" dirty="0">
                <a:solidFill>
                  <a:srgbClr val="FFFFFF"/>
                </a:solidFill>
                <a:latin typeface="Public Sans"/>
              </a:endParaRPr>
            </a:p>
          </p:txBody>
        </p:sp>
        <p:sp>
          <p:nvSpPr>
            <p:cNvPr id="16" name="Freeform 16"/>
            <p:cNvSpPr/>
            <p:nvPr/>
          </p:nvSpPr>
          <p:spPr>
            <a:xfrm>
              <a:off x="0" y="0"/>
              <a:ext cx="374036" cy="354399"/>
            </a:xfrm>
            <a:custGeom>
              <a:avLst/>
              <a:gdLst/>
              <a:ahLst/>
              <a:cxnLst/>
              <a:rect l="l" t="t" r="r" b="b"/>
              <a:pathLst>
                <a:path w="374036" h="354399">
                  <a:moveTo>
                    <a:pt x="0" y="0"/>
                  </a:moveTo>
                  <a:lnTo>
                    <a:pt x="374036" y="0"/>
                  </a:lnTo>
                  <a:lnTo>
                    <a:pt x="374036" y="354399"/>
                  </a:lnTo>
                  <a:lnTo>
                    <a:pt x="0" y="354399"/>
                  </a:lnTo>
                  <a:lnTo>
                    <a:pt x="0" y="0"/>
                  </a:lnTo>
                  <a:close/>
                </a:path>
              </a:pathLst>
            </a:custGeom>
            <a:blipFill>
              <a:blip r:embed="rId3"/>
              <a:stretch>
                <a:fillRect/>
              </a:stretch>
            </a:blipFill>
          </p:spPr>
          <p:txBody>
            <a:bodyPr/>
            <a:lstStyle/>
            <a:p>
              <a:endParaRPr lang="vi-VN"/>
            </a:p>
          </p:txBody>
        </p:sp>
        <p:sp>
          <p:nvSpPr>
            <p:cNvPr id="17" name="AutoShape 17"/>
            <p:cNvSpPr/>
            <p:nvPr/>
          </p:nvSpPr>
          <p:spPr>
            <a:xfrm>
              <a:off x="-10696" y="3072799"/>
              <a:ext cx="6508939" cy="0"/>
            </a:xfrm>
            <a:prstGeom prst="line">
              <a:avLst/>
            </a:prstGeom>
            <a:ln w="12700" cap="rnd">
              <a:solidFill>
                <a:srgbClr val="FFFFFF"/>
              </a:solidFill>
              <a:prstDash val="solid"/>
              <a:headEnd type="none" w="sm" len="sm"/>
              <a:tailEnd type="none" w="sm" len="sm"/>
            </a:ln>
          </p:spPr>
          <p:txBody>
            <a:bodyPr/>
            <a:lstStyle/>
            <a:p>
              <a:endParaRPr lang="vi-VN" dirty="0"/>
            </a:p>
          </p:txBody>
        </p:sp>
      </p:grpSp>
      <p:sp>
        <p:nvSpPr>
          <p:cNvPr id="18" name="TextBox 5">
            <a:extLst>
              <a:ext uri="{FF2B5EF4-FFF2-40B4-BE49-F238E27FC236}">
                <a16:creationId xmlns:a16="http://schemas.microsoft.com/office/drawing/2014/main" id="{64763A71-5CC0-EB6F-3B1D-698ADC4DEC4C}"/>
              </a:ext>
            </a:extLst>
          </p:cNvPr>
          <p:cNvSpPr txBox="1"/>
          <p:nvPr/>
        </p:nvSpPr>
        <p:spPr>
          <a:xfrm>
            <a:off x="995570" y="2325862"/>
            <a:ext cx="13175590" cy="766428"/>
          </a:xfrm>
          <a:prstGeom prst="rect">
            <a:avLst/>
          </a:prstGeom>
        </p:spPr>
        <p:txBody>
          <a:bodyPr wrap="square" lIns="0" tIns="0" rIns="0" bIns="0" rtlCol="0" anchor="t">
            <a:spAutoFit/>
          </a:bodyPr>
          <a:lstStyle/>
          <a:p>
            <a:pPr algn="just">
              <a:lnSpc>
                <a:spcPts val="3120"/>
              </a:lnSpc>
            </a:pPr>
            <a:r>
              <a:rPr lang="vi-VN" sz="2400" dirty="0" err="1">
                <a:solidFill>
                  <a:schemeClr val="bg1"/>
                </a:solidFill>
                <a:effectLst/>
                <a:latin typeface="Public Sans" panose="020B0604020202020204" charset="0"/>
              </a:rPr>
              <a:t>OpenCV</a:t>
            </a:r>
            <a:r>
              <a:rPr lang="vi-VN" sz="2400" dirty="0">
                <a:solidFill>
                  <a:schemeClr val="bg1"/>
                </a:solidFill>
                <a:effectLst/>
                <a:latin typeface="Public Sans" panose="020B0604020202020204" charset="0"/>
              </a:rPr>
              <a:t> (</a:t>
            </a:r>
            <a:r>
              <a:rPr lang="vi-VN" sz="2400" dirty="0" err="1">
                <a:solidFill>
                  <a:schemeClr val="bg1"/>
                </a:solidFill>
                <a:effectLst/>
                <a:latin typeface="Public Sans" panose="020B0604020202020204" charset="0"/>
              </a:rPr>
              <a:t>Open</a:t>
            </a:r>
            <a:r>
              <a:rPr lang="vi-VN" sz="2400" dirty="0">
                <a:solidFill>
                  <a:schemeClr val="bg1"/>
                </a:solidFill>
                <a:effectLst/>
                <a:latin typeface="Public Sans" panose="020B0604020202020204" charset="0"/>
              </a:rPr>
              <a:t> </a:t>
            </a:r>
            <a:r>
              <a:rPr lang="vi-VN" sz="2400" dirty="0" err="1">
                <a:solidFill>
                  <a:schemeClr val="bg1"/>
                </a:solidFill>
                <a:effectLst/>
                <a:latin typeface="Public Sans" panose="020B0604020202020204" charset="0"/>
              </a:rPr>
              <a:t>Source</a:t>
            </a:r>
            <a:r>
              <a:rPr lang="vi-VN" sz="2400" dirty="0">
                <a:solidFill>
                  <a:schemeClr val="bg1"/>
                </a:solidFill>
                <a:effectLst/>
                <a:latin typeface="Public Sans" panose="020B0604020202020204" charset="0"/>
              </a:rPr>
              <a:t> </a:t>
            </a:r>
            <a:r>
              <a:rPr lang="vi-VN" sz="2400" dirty="0" err="1">
                <a:solidFill>
                  <a:schemeClr val="bg1"/>
                </a:solidFill>
                <a:effectLst/>
                <a:latin typeface="Public Sans" panose="020B0604020202020204" charset="0"/>
              </a:rPr>
              <a:t>Computer</a:t>
            </a:r>
            <a:r>
              <a:rPr lang="vi-VN" sz="2400" dirty="0">
                <a:solidFill>
                  <a:schemeClr val="bg1"/>
                </a:solidFill>
                <a:effectLst/>
                <a:latin typeface="Public Sans" panose="020B0604020202020204" charset="0"/>
              </a:rPr>
              <a:t> </a:t>
            </a:r>
            <a:r>
              <a:rPr lang="vi-VN" sz="2400" dirty="0" err="1">
                <a:solidFill>
                  <a:schemeClr val="bg1"/>
                </a:solidFill>
                <a:effectLst/>
                <a:latin typeface="Public Sans" panose="020B0604020202020204" charset="0"/>
              </a:rPr>
              <a:t>Vision</a:t>
            </a:r>
            <a:r>
              <a:rPr lang="vi-VN" sz="2400" dirty="0">
                <a:solidFill>
                  <a:schemeClr val="bg1"/>
                </a:solidFill>
                <a:effectLst/>
                <a:latin typeface="Public Sans" panose="020B0604020202020204" charset="0"/>
              </a:rPr>
              <a:t> </a:t>
            </a:r>
            <a:r>
              <a:rPr lang="vi-VN" sz="2400" dirty="0" err="1">
                <a:solidFill>
                  <a:schemeClr val="bg1"/>
                </a:solidFill>
                <a:effectLst/>
                <a:latin typeface="Public Sans" panose="020B0604020202020204" charset="0"/>
              </a:rPr>
              <a:t>Library</a:t>
            </a:r>
            <a:r>
              <a:rPr lang="vi-VN" sz="2400" dirty="0">
                <a:solidFill>
                  <a:schemeClr val="bg1"/>
                </a:solidFill>
                <a:effectLst/>
                <a:latin typeface="Public Sans" panose="020B0604020202020204" charset="0"/>
              </a:rPr>
              <a:t>) là một thư viện mã nguồn mở được thiết kế để xử lý hình ảnh và </a:t>
            </a:r>
            <a:r>
              <a:rPr lang="vi-VN" sz="2400" dirty="0" err="1">
                <a:solidFill>
                  <a:schemeClr val="bg1"/>
                </a:solidFill>
                <a:effectLst/>
                <a:latin typeface="Public Sans" panose="020B0604020202020204" charset="0"/>
              </a:rPr>
              <a:t>video</a:t>
            </a:r>
            <a:r>
              <a:rPr lang="vi-VN" sz="2400" dirty="0">
                <a:solidFill>
                  <a:schemeClr val="bg1"/>
                </a:solidFill>
                <a:effectLst/>
                <a:latin typeface="Public Sans" panose="020B0604020202020204" charset="0"/>
              </a:rPr>
              <a:t>. Dưới đây là một số ứng dụng phổ biến của thư viện </a:t>
            </a:r>
            <a:r>
              <a:rPr lang="vi-VN" sz="2400" dirty="0" err="1">
                <a:solidFill>
                  <a:schemeClr val="bg1"/>
                </a:solidFill>
                <a:effectLst/>
                <a:latin typeface="Public Sans" panose="020B0604020202020204" charset="0"/>
              </a:rPr>
              <a:t>OpenCV</a:t>
            </a:r>
            <a:r>
              <a:rPr lang="vi-VN" sz="2400" dirty="0">
                <a:solidFill>
                  <a:schemeClr val="bg1"/>
                </a:solidFill>
                <a:effectLst/>
                <a:latin typeface="Public Sans" panose="020B0604020202020204" charset="0"/>
              </a:rPr>
              <a:t>:</a:t>
            </a:r>
            <a:endParaRPr lang="en-US" sz="2400" dirty="0">
              <a:solidFill>
                <a:schemeClr val="bg1"/>
              </a:solidFill>
              <a:latin typeface="Public Sans" panose="020B060402020202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41D81"/>
        </a:solidFill>
        <a:effectLst/>
      </p:bgPr>
    </p:bg>
    <p:spTree>
      <p:nvGrpSpPr>
        <p:cNvPr id="1" name=""/>
        <p:cNvGrpSpPr/>
        <p:nvPr/>
      </p:nvGrpSpPr>
      <p:grpSpPr>
        <a:xfrm>
          <a:off x="0" y="0"/>
          <a:ext cx="0" cy="0"/>
          <a:chOff x="0" y="0"/>
          <a:chExt cx="0" cy="0"/>
        </a:xfrm>
      </p:grpSpPr>
      <p:grpSp>
        <p:nvGrpSpPr>
          <p:cNvPr id="9" name="Group 9"/>
          <p:cNvGrpSpPr/>
          <p:nvPr/>
        </p:nvGrpSpPr>
        <p:grpSpPr>
          <a:xfrm>
            <a:off x="9372600" y="3771900"/>
            <a:ext cx="8455735" cy="5151252"/>
            <a:chOff x="0" y="0"/>
            <a:chExt cx="4378459" cy="2617768"/>
          </a:xfrm>
        </p:grpSpPr>
        <p:sp>
          <p:nvSpPr>
            <p:cNvPr id="10" name="Freeform 10"/>
            <p:cNvSpPr/>
            <p:nvPr/>
          </p:nvSpPr>
          <p:spPr>
            <a:xfrm>
              <a:off x="0" y="0"/>
              <a:ext cx="4378459" cy="2617769"/>
            </a:xfrm>
            <a:custGeom>
              <a:avLst/>
              <a:gdLst/>
              <a:ahLst/>
              <a:cxnLst/>
              <a:rect l="l" t="t" r="r" b="b"/>
              <a:pathLst>
                <a:path w="4378459" h="2617769">
                  <a:moveTo>
                    <a:pt x="4253998" y="2617768"/>
                  </a:moveTo>
                  <a:lnTo>
                    <a:pt x="124460" y="2617768"/>
                  </a:lnTo>
                  <a:cubicBezTo>
                    <a:pt x="55880" y="2617768"/>
                    <a:pt x="0" y="2561888"/>
                    <a:pt x="0" y="2493308"/>
                  </a:cubicBezTo>
                  <a:lnTo>
                    <a:pt x="0" y="124460"/>
                  </a:lnTo>
                  <a:cubicBezTo>
                    <a:pt x="0" y="55880"/>
                    <a:pt x="55880" y="0"/>
                    <a:pt x="124460" y="0"/>
                  </a:cubicBezTo>
                  <a:lnTo>
                    <a:pt x="4253999" y="0"/>
                  </a:lnTo>
                  <a:cubicBezTo>
                    <a:pt x="4322579" y="0"/>
                    <a:pt x="4378459" y="55880"/>
                    <a:pt x="4378459" y="124460"/>
                  </a:cubicBezTo>
                  <a:lnTo>
                    <a:pt x="4378459" y="2493308"/>
                  </a:lnTo>
                  <a:cubicBezTo>
                    <a:pt x="4378459" y="2561888"/>
                    <a:pt x="4322579" y="2617769"/>
                    <a:pt x="4253999" y="2617769"/>
                  </a:cubicBezTo>
                  <a:close/>
                </a:path>
              </a:pathLst>
            </a:custGeom>
            <a:solidFill>
              <a:srgbClr val="FFFFFF">
                <a:alpha val="9804"/>
              </a:srgbClr>
            </a:solidFill>
          </p:spPr>
          <p:txBody>
            <a:bodyPr/>
            <a:lstStyle/>
            <a:p>
              <a:endParaRPr lang="vi-VN" dirty="0"/>
            </a:p>
          </p:txBody>
        </p:sp>
      </p:grpSp>
      <p:grpSp>
        <p:nvGrpSpPr>
          <p:cNvPr id="3" name="Group 3"/>
          <p:cNvGrpSpPr/>
          <p:nvPr/>
        </p:nvGrpSpPr>
        <p:grpSpPr>
          <a:xfrm>
            <a:off x="607135" y="3771900"/>
            <a:ext cx="8150935" cy="5151252"/>
            <a:chOff x="0" y="0"/>
            <a:chExt cx="4378459" cy="2617768"/>
          </a:xfrm>
        </p:grpSpPr>
        <p:sp>
          <p:nvSpPr>
            <p:cNvPr id="4" name="Freeform 4"/>
            <p:cNvSpPr/>
            <p:nvPr/>
          </p:nvSpPr>
          <p:spPr>
            <a:xfrm>
              <a:off x="0" y="0"/>
              <a:ext cx="4378459" cy="2617769"/>
            </a:xfrm>
            <a:custGeom>
              <a:avLst/>
              <a:gdLst/>
              <a:ahLst/>
              <a:cxnLst/>
              <a:rect l="l" t="t" r="r" b="b"/>
              <a:pathLst>
                <a:path w="4378459" h="2617769">
                  <a:moveTo>
                    <a:pt x="4253998" y="2617768"/>
                  </a:moveTo>
                  <a:lnTo>
                    <a:pt x="124460" y="2617768"/>
                  </a:lnTo>
                  <a:cubicBezTo>
                    <a:pt x="55880" y="2617768"/>
                    <a:pt x="0" y="2561888"/>
                    <a:pt x="0" y="2493308"/>
                  </a:cubicBezTo>
                  <a:lnTo>
                    <a:pt x="0" y="124460"/>
                  </a:lnTo>
                  <a:cubicBezTo>
                    <a:pt x="0" y="55880"/>
                    <a:pt x="55880" y="0"/>
                    <a:pt x="124460" y="0"/>
                  </a:cubicBezTo>
                  <a:lnTo>
                    <a:pt x="4253999" y="0"/>
                  </a:lnTo>
                  <a:cubicBezTo>
                    <a:pt x="4322579" y="0"/>
                    <a:pt x="4378459" y="55880"/>
                    <a:pt x="4378459" y="124460"/>
                  </a:cubicBezTo>
                  <a:lnTo>
                    <a:pt x="4378459" y="2493308"/>
                  </a:lnTo>
                  <a:cubicBezTo>
                    <a:pt x="4378459" y="2561888"/>
                    <a:pt x="4322579" y="2617769"/>
                    <a:pt x="4253999" y="2617769"/>
                  </a:cubicBezTo>
                  <a:close/>
                </a:path>
              </a:pathLst>
            </a:custGeom>
            <a:solidFill>
              <a:srgbClr val="FFFFFF">
                <a:alpha val="9804"/>
              </a:srgbClr>
            </a:solidFill>
          </p:spPr>
          <p:txBody>
            <a:bodyPr/>
            <a:lstStyle/>
            <a:p>
              <a:endParaRPr lang="vi-VN"/>
            </a:p>
          </p:txBody>
        </p:sp>
      </p:grpSp>
      <p:sp>
        <p:nvSpPr>
          <p:cNvPr id="7" name="TextBox 7"/>
          <p:cNvSpPr txBox="1"/>
          <p:nvPr/>
        </p:nvSpPr>
        <p:spPr>
          <a:xfrm>
            <a:off x="1028700" y="859353"/>
            <a:ext cx="13495946" cy="1057084"/>
          </a:xfrm>
          <a:prstGeom prst="rect">
            <a:avLst/>
          </a:prstGeom>
        </p:spPr>
        <p:txBody>
          <a:bodyPr lIns="0" tIns="0" rIns="0" bIns="0" rtlCol="0" anchor="t">
            <a:spAutoFit/>
          </a:bodyPr>
          <a:lstStyle/>
          <a:p>
            <a:pPr>
              <a:lnSpc>
                <a:spcPts val="8800"/>
              </a:lnSpc>
            </a:pPr>
            <a:r>
              <a:rPr lang="en-US" sz="7200" dirty="0">
                <a:solidFill>
                  <a:srgbClr val="FFFFFF"/>
                </a:solidFill>
                <a:latin typeface="Play"/>
              </a:rPr>
              <a:t>03. </a:t>
            </a:r>
            <a:r>
              <a:rPr lang="en-US" sz="7200" dirty="0" err="1">
                <a:solidFill>
                  <a:srgbClr val="FFFFFF"/>
                </a:solidFill>
                <a:latin typeface="Play"/>
              </a:rPr>
              <a:t>Một</a:t>
            </a:r>
            <a:r>
              <a:rPr lang="en-US" sz="7200" dirty="0">
                <a:solidFill>
                  <a:srgbClr val="FFFFFF"/>
                </a:solidFill>
                <a:latin typeface="Play"/>
              </a:rPr>
              <a:t> </a:t>
            </a:r>
            <a:r>
              <a:rPr lang="en-US" sz="7200" dirty="0" err="1">
                <a:solidFill>
                  <a:srgbClr val="FFFFFF"/>
                </a:solidFill>
                <a:latin typeface="Play"/>
              </a:rPr>
              <a:t>số</a:t>
            </a:r>
            <a:r>
              <a:rPr lang="en-US" sz="7200" dirty="0">
                <a:solidFill>
                  <a:srgbClr val="FFFFFF"/>
                </a:solidFill>
                <a:latin typeface="Play"/>
              </a:rPr>
              <a:t> </a:t>
            </a:r>
            <a:r>
              <a:rPr lang="en-US" sz="7200" dirty="0" err="1">
                <a:solidFill>
                  <a:srgbClr val="FFFFFF"/>
                </a:solidFill>
                <a:latin typeface="Play"/>
              </a:rPr>
              <a:t>hàm</a:t>
            </a:r>
            <a:r>
              <a:rPr lang="en-US" sz="7200" dirty="0">
                <a:solidFill>
                  <a:srgbClr val="FFFFFF"/>
                </a:solidFill>
                <a:latin typeface="Play"/>
              </a:rPr>
              <a:t> </a:t>
            </a:r>
            <a:r>
              <a:rPr lang="en-US" sz="7200" dirty="0" err="1">
                <a:solidFill>
                  <a:srgbClr val="FFFFFF"/>
                </a:solidFill>
                <a:latin typeface="Play"/>
              </a:rPr>
              <a:t>trong</a:t>
            </a:r>
            <a:r>
              <a:rPr lang="en-US" sz="7200" dirty="0">
                <a:solidFill>
                  <a:srgbClr val="FFFFFF"/>
                </a:solidFill>
                <a:latin typeface="Play"/>
              </a:rPr>
              <a:t> </a:t>
            </a:r>
            <a:r>
              <a:rPr lang="en-US" sz="7200" dirty="0" err="1">
                <a:solidFill>
                  <a:srgbClr val="FFFFFF"/>
                </a:solidFill>
                <a:latin typeface="Play"/>
              </a:rPr>
              <a:t>thư</a:t>
            </a:r>
            <a:r>
              <a:rPr lang="en-US" sz="7200" dirty="0">
                <a:solidFill>
                  <a:srgbClr val="FFFFFF"/>
                </a:solidFill>
                <a:latin typeface="Play"/>
              </a:rPr>
              <a:t> </a:t>
            </a:r>
            <a:r>
              <a:rPr lang="en-US" sz="7200" dirty="0" err="1">
                <a:solidFill>
                  <a:srgbClr val="FFFFFF"/>
                </a:solidFill>
                <a:latin typeface="Play"/>
              </a:rPr>
              <a:t>viện</a:t>
            </a:r>
            <a:endParaRPr lang="en-US" sz="7200" dirty="0">
              <a:solidFill>
                <a:srgbClr val="FFFFFF"/>
              </a:solidFill>
              <a:latin typeface="Play"/>
            </a:endParaRPr>
          </a:p>
        </p:txBody>
      </p:sp>
      <p:sp>
        <p:nvSpPr>
          <p:cNvPr id="17" name="TextBox 8">
            <a:extLst>
              <a:ext uri="{FF2B5EF4-FFF2-40B4-BE49-F238E27FC236}">
                <a16:creationId xmlns:a16="http://schemas.microsoft.com/office/drawing/2014/main" id="{FBFA4925-5C9C-DD6E-F5E4-47B08A284CCA}"/>
              </a:ext>
            </a:extLst>
          </p:cNvPr>
          <p:cNvSpPr txBox="1"/>
          <p:nvPr/>
        </p:nvSpPr>
        <p:spPr>
          <a:xfrm>
            <a:off x="9823324" y="4135286"/>
            <a:ext cx="8382000" cy="2215991"/>
          </a:xfrm>
          <a:prstGeom prst="rect">
            <a:avLst/>
          </a:prstGeom>
        </p:spPr>
        <p:txBody>
          <a:bodyPr wrap="square" lIns="0" tIns="0" rIns="0" bIns="0" rtlCol="0" anchor="t">
            <a:spAutoFit/>
          </a:bodyPr>
          <a:lstStyle/>
          <a:p>
            <a:pPr>
              <a:lnSpc>
                <a:spcPts val="3639"/>
              </a:lnSpc>
            </a:pPr>
            <a:r>
              <a:rPr lang="vi-VN" sz="2800" b="0" i="0" dirty="0">
                <a:solidFill>
                  <a:schemeClr val="bg1"/>
                </a:solidFill>
                <a:effectLst/>
                <a:latin typeface="Public Sans" panose="020B0604020202020204" charset="0"/>
              </a:rPr>
              <a:t>Cú pháp chung của khai báo thư viện:</a:t>
            </a:r>
          </a:p>
          <a:p>
            <a:pPr>
              <a:lnSpc>
                <a:spcPts val="3639"/>
              </a:lnSpc>
            </a:pPr>
            <a:endParaRPr lang="en-US" sz="2800" dirty="0">
              <a:solidFill>
                <a:schemeClr val="bg1"/>
              </a:solidFill>
              <a:latin typeface="Public Sans" panose="020B0604020202020204" charset="0"/>
            </a:endParaRPr>
          </a:p>
          <a:p>
            <a:pPr>
              <a:lnSpc>
                <a:spcPts val="3639"/>
              </a:lnSpc>
            </a:pPr>
            <a:endParaRPr lang="vi-VN" sz="2800" dirty="0">
              <a:solidFill>
                <a:schemeClr val="bg1"/>
              </a:solidFill>
              <a:latin typeface="Public Sans" panose="020B0604020202020204" charset="0"/>
            </a:endParaRPr>
          </a:p>
          <a:p>
            <a:pPr algn="l"/>
            <a:r>
              <a:rPr lang="en-US" sz="2600" b="0" dirty="0">
                <a:solidFill>
                  <a:schemeClr val="bg1"/>
                </a:solidFill>
                <a:effectLst/>
                <a:latin typeface="Public Sans" panose="020B0604020202020204" charset="0"/>
              </a:rPr>
              <a:t>MÃ:</a:t>
            </a:r>
          </a:p>
          <a:p>
            <a:pPr algn="l"/>
            <a:r>
              <a:rPr lang="vi-VN" sz="2800" b="0" i="0" dirty="0" err="1">
                <a:solidFill>
                  <a:srgbClr val="FFC000"/>
                </a:solidFill>
                <a:effectLst/>
                <a:latin typeface="Public Sans" panose="020B0604020202020204" charset="0"/>
              </a:rPr>
              <a:t>import</a:t>
            </a:r>
            <a:r>
              <a:rPr lang="vi-VN" sz="2800" b="0" i="0" dirty="0">
                <a:solidFill>
                  <a:srgbClr val="FFC000"/>
                </a:solidFill>
                <a:effectLst/>
                <a:latin typeface="Public Sans" panose="020B0604020202020204" charset="0"/>
              </a:rPr>
              <a:t> cv2</a:t>
            </a:r>
            <a:endParaRPr lang="en-US" sz="2799" dirty="0">
              <a:solidFill>
                <a:srgbClr val="FFC000"/>
              </a:solidFill>
              <a:latin typeface="Public Sans" panose="020B0604020202020204" charset="0"/>
            </a:endParaRPr>
          </a:p>
        </p:txBody>
      </p:sp>
      <p:sp>
        <p:nvSpPr>
          <p:cNvPr id="21" name="TextBox 8">
            <a:extLst>
              <a:ext uri="{FF2B5EF4-FFF2-40B4-BE49-F238E27FC236}">
                <a16:creationId xmlns:a16="http://schemas.microsoft.com/office/drawing/2014/main" id="{0D473931-4D56-7B4C-34B0-A52C4788C716}"/>
              </a:ext>
            </a:extLst>
          </p:cNvPr>
          <p:cNvSpPr txBox="1"/>
          <p:nvPr/>
        </p:nvSpPr>
        <p:spPr>
          <a:xfrm>
            <a:off x="1020554" y="4325325"/>
            <a:ext cx="7480659" cy="3198761"/>
          </a:xfrm>
          <a:prstGeom prst="rect">
            <a:avLst/>
          </a:prstGeom>
        </p:spPr>
        <p:txBody>
          <a:bodyPr wrap="square" lIns="0" tIns="0" rIns="0" bIns="0" rtlCol="0" anchor="t">
            <a:spAutoFit/>
          </a:bodyPr>
          <a:lstStyle/>
          <a:p>
            <a:pPr>
              <a:lnSpc>
                <a:spcPts val="3639"/>
              </a:lnSpc>
            </a:pPr>
            <a:r>
              <a:rPr lang="vi-VN" sz="2800" b="0" i="0" dirty="0">
                <a:solidFill>
                  <a:schemeClr val="bg1"/>
                </a:solidFill>
                <a:effectLst/>
                <a:latin typeface="Public Sans" panose="020B0604020202020204" charset="0"/>
              </a:rPr>
              <a:t>- Đọc ảnh từ file: </a:t>
            </a:r>
            <a:r>
              <a:rPr lang="vi-VN" sz="2600" b="0" i="0" dirty="0">
                <a:solidFill>
                  <a:schemeClr val="bg1"/>
                </a:solidFill>
                <a:effectLst/>
                <a:latin typeface="Public Sans" panose="020B0604020202020204" charset="0"/>
              </a:rPr>
              <a:t>cv2.imread('ten_anh.jpg’)</a:t>
            </a:r>
          </a:p>
          <a:p>
            <a:pPr>
              <a:lnSpc>
                <a:spcPts val="3639"/>
              </a:lnSpc>
            </a:pPr>
            <a:endParaRPr lang="vi-VN" sz="2800" b="0" i="0" dirty="0">
              <a:solidFill>
                <a:schemeClr val="bg1"/>
              </a:solidFill>
              <a:effectLst/>
              <a:latin typeface="Public Sans" panose="020B0604020202020204" charset="0"/>
            </a:endParaRPr>
          </a:p>
          <a:p>
            <a:pPr>
              <a:lnSpc>
                <a:spcPts val="3639"/>
              </a:lnSpc>
            </a:pPr>
            <a:r>
              <a:rPr lang="vi-VN" sz="2800" dirty="0">
                <a:solidFill>
                  <a:schemeClr val="bg1"/>
                </a:solidFill>
                <a:latin typeface="Public Sans" panose="020B0604020202020204" charset="0"/>
              </a:rPr>
              <a:t>-</a:t>
            </a:r>
            <a:r>
              <a:rPr lang="vi-VN" sz="2800" b="0" i="0" dirty="0">
                <a:solidFill>
                  <a:schemeClr val="bg1"/>
                </a:solidFill>
                <a:effectLst/>
                <a:latin typeface="Public Sans" panose="020B0604020202020204" charset="0"/>
              </a:rPr>
              <a:t> Hiển thị ảnh: </a:t>
            </a:r>
            <a:r>
              <a:rPr lang="vi-VN" sz="2600" b="0" i="0" dirty="0">
                <a:solidFill>
                  <a:schemeClr val="bg1"/>
                </a:solidFill>
                <a:effectLst/>
                <a:latin typeface="Public Sans" panose="020B0604020202020204" charset="0"/>
              </a:rPr>
              <a:t>cv2.imshow('Ten cua so', </a:t>
            </a:r>
            <a:r>
              <a:rPr lang="vi-VN" sz="2600" b="0" i="0" dirty="0" err="1">
                <a:solidFill>
                  <a:schemeClr val="bg1"/>
                </a:solidFill>
                <a:effectLst/>
                <a:latin typeface="Public Sans" panose="020B0604020202020204" charset="0"/>
              </a:rPr>
              <a:t>img</a:t>
            </a:r>
            <a:r>
              <a:rPr lang="vi-VN" sz="2600" b="0" i="0" dirty="0">
                <a:solidFill>
                  <a:schemeClr val="bg1"/>
                </a:solidFill>
                <a:effectLst/>
                <a:latin typeface="Public Sans" panose="020B0604020202020204" charset="0"/>
              </a:rPr>
              <a:t>)</a:t>
            </a:r>
          </a:p>
          <a:p>
            <a:pPr>
              <a:lnSpc>
                <a:spcPts val="3639"/>
              </a:lnSpc>
            </a:pPr>
            <a:endParaRPr lang="vi-VN" sz="2800" b="0" i="0" dirty="0">
              <a:solidFill>
                <a:schemeClr val="bg1"/>
              </a:solidFill>
              <a:effectLst/>
              <a:latin typeface="Public Sans" panose="020B0604020202020204" charset="0"/>
            </a:endParaRPr>
          </a:p>
          <a:p>
            <a:pPr>
              <a:lnSpc>
                <a:spcPts val="3639"/>
              </a:lnSpc>
            </a:pPr>
            <a:r>
              <a:rPr lang="vi-VN" sz="2800" dirty="0">
                <a:solidFill>
                  <a:schemeClr val="bg1"/>
                </a:solidFill>
                <a:latin typeface="Public Sans" panose="020B0604020202020204" charset="0"/>
              </a:rPr>
              <a:t>- </a:t>
            </a:r>
            <a:r>
              <a:rPr lang="vi-VN" sz="2800" b="0" i="0" dirty="0">
                <a:solidFill>
                  <a:schemeClr val="bg1"/>
                </a:solidFill>
                <a:effectLst/>
                <a:latin typeface="Public Sans" panose="020B0604020202020204" charset="0"/>
              </a:rPr>
              <a:t>Chuyển đổi màu sắc: </a:t>
            </a:r>
          </a:p>
          <a:p>
            <a:pPr>
              <a:lnSpc>
                <a:spcPts val="3639"/>
              </a:lnSpc>
            </a:pPr>
            <a:r>
              <a:rPr lang="vi-VN" sz="2600" b="0" i="0" dirty="0">
                <a:solidFill>
                  <a:schemeClr val="bg1"/>
                </a:solidFill>
                <a:effectLst/>
                <a:latin typeface="Public Sans" panose="020B0604020202020204" charset="0"/>
              </a:rPr>
              <a:t>+ Chuyển đổi sang ảnh xám:      </a:t>
            </a:r>
          </a:p>
          <a:p>
            <a:pPr>
              <a:lnSpc>
                <a:spcPts val="3639"/>
              </a:lnSpc>
            </a:pPr>
            <a:r>
              <a:rPr lang="vi-VN" sz="2600" b="0" i="0" dirty="0">
                <a:solidFill>
                  <a:schemeClr val="bg1"/>
                </a:solidFill>
                <a:effectLst/>
                <a:latin typeface="Public Sans" panose="020B0604020202020204" charset="0"/>
              </a:rPr>
              <a:t>cv2.cvtColor(</a:t>
            </a:r>
            <a:r>
              <a:rPr lang="vi-VN" sz="2600" b="0" i="0" dirty="0" err="1">
                <a:solidFill>
                  <a:schemeClr val="bg1"/>
                </a:solidFill>
                <a:effectLst/>
                <a:latin typeface="Public Sans" panose="020B0604020202020204" charset="0"/>
              </a:rPr>
              <a:t>img</a:t>
            </a:r>
            <a:r>
              <a:rPr lang="vi-VN" sz="2600" b="0" i="0" dirty="0">
                <a:solidFill>
                  <a:schemeClr val="bg1"/>
                </a:solidFill>
                <a:effectLst/>
                <a:latin typeface="Public Sans" panose="020B0604020202020204" charset="0"/>
              </a:rPr>
              <a:t>, cv2.COLOR_BGR2GRAY) </a:t>
            </a:r>
            <a:endParaRPr lang="en-US" sz="2600" dirty="0">
              <a:solidFill>
                <a:schemeClr val="bg1"/>
              </a:solidFill>
              <a:latin typeface="Public Sans" panose="020B0604020202020204" charset="0"/>
            </a:endParaRPr>
          </a:p>
        </p:txBody>
      </p:sp>
      <p:grpSp>
        <p:nvGrpSpPr>
          <p:cNvPr id="22" name="Group 9">
            <a:extLst>
              <a:ext uri="{FF2B5EF4-FFF2-40B4-BE49-F238E27FC236}">
                <a16:creationId xmlns:a16="http://schemas.microsoft.com/office/drawing/2014/main" id="{72EC6393-8775-7C68-5754-874AA47328EF}"/>
              </a:ext>
            </a:extLst>
          </p:cNvPr>
          <p:cNvGrpSpPr/>
          <p:nvPr/>
        </p:nvGrpSpPr>
        <p:grpSpPr>
          <a:xfrm>
            <a:off x="9559482" y="5165794"/>
            <a:ext cx="8063444" cy="1548870"/>
            <a:chOff x="0" y="0"/>
            <a:chExt cx="4378459" cy="2617768"/>
          </a:xfrm>
          <a:noFill/>
        </p:grpSpPr>
        <p:sp>
          <p:nvSpPr>
            <p:cNvPr id="23" name="Freeform 10">
              <a:extLst>
                <a:ext uri="{FF2B5EF4-FFF2-40B4-BE49-F238E27FC236}">
                  <a16:creationId xmlns:a16="http://schemas.microsoft.com/office/drawing/2014/main" id="{524A5DE2-6D6B-7691-B427-BB867D0C81F7}"/>
                </a:ext>
              </a:extLst>
            </p:cNvPr>
            <p:cNvSpPr/>
            <p:nvPr/>
          </p:nvSpPr>
          <p:spPr>
            <a:xfrm>
              <a:off x="0" y="0"/>
              <a:ext cx="4378459" cy="2617769"/>
            </a:xfrm>
            <a:custGeom>
              <a:avLst/>
              <a:gdLst/>
              <a:ahLst/>
              <a:cxnLst/>
              <a:rect l="l" t="t" r="r" b="b"/>
              <a:pathLst>
                <a:path w="4378459" h="2617769">
                  <a:moveTo>
                    <a:pt x="4253998" y="2617768"/>
                  </a:moveTo>
                  <a:lnTo>
                    <a:pt x="124460" y="2617768"/>
                  </a:lnTo>
                  <a:cubicBezTo>
                    <a:pt x="55880" y="2617768"/>
                    <a:pt x="0" y="2561888"/>
                    <a:pt x="0" y="2493308"/>
                  </a:cubicBezTo>
                  <a:lnTo>
                    <a:pt x="0" y="124460"/>
                  </a:lnTo>
                  <a:cubicBezTo>
                    <a:pt x="0" y="55880"/>
                    <a:pt x="55880" y="0"/>
                    <a:pt x="124460" y="0"/>
                  </a:cubicBezTo>
                  <a:lnTo>
                    <a:pt x="4253999" y="0"/>
                  </a:lnTo>
                  <a:cubicBezTo>
                    <a:pt x="4322579" y="0"/>
                    <a:pt x="4378459" y="55880"/>
                    <a:pt x="4378459" y="124460"/>
                  </a:cubicBezTo>
                  <a:lnTo>
                    <a:pt x="4378459" y="2493308"/>
                  </a:lnTo>
                  <a:cubicBezTo>
                    <a:pt x="4378459" y="2561888"/>
                    <a:pt x="4322579" y="2617769"/>
                    <a:pt x="4253999" y="2617769"/>
                  </a:cubicBezTo>
                  <a:close/>
                </a:path>
              </a:pathLst>
            </a:custGeom>
            <a:grpFill/>
            <a:ln w="19050">
              <a:solidFill>
                <a:schemeClr val="bg1"/>
              </a:solidFill>
            </a:ln>
          </p:spPr>
          <p:txBody>
            <a:bodyPr/>
            <a:lstStyle/>
            <a:p>
              <a:endParaRPr lang="vi-VN"/>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l="-9288" t="-87069" r="-2856" b="-9558"/>
            </a:stretch>
          </a:blipFill>
        </p:spPr>
        <p:txBody>
          <a:bodyPr/>
          <a:lstStyle/>
          <a:p>
            <a:endParaRPr lang="vi-VN"/>
          </a:p>
        </p:txBody>
      </p:sp>
      <p:grpSp>
        <p:nvGrpSpPr>
          <p:cNvPr id="3" name="Group 3"/>
          <p:cNvGrpSpPr/>
          <p:nvPr/>
        </p:nvGrpSpPr>
        <p:grpSpPr>
          <a:xfrm>
            <a:off x="1371600" y="571500"/>
            <a:ext cx="11506200" cy="8915400"/>
            <a:chOff x="0" y="0"/>
            <a:chExt cx="3144434" cy="3460437"/>
          </a:xfrm>
        </p:grpSpPr>
        <p:sp>
          <p:nvSpPr>
            <p:cNvPr id="4" name="Freeform 4"/>
            <p:cNvSpPr/>
            <p:nvPr/>
          </p:nvSpPr>
          <p:spPr>
            <a:xfrm>
              <a:off x="0" y="0"/>
              <a:ext cx="3144434" cy="3460438"/>
            </a:xfrm>
            <a:custGeom>
              <a:avLst/>
              <a:gdLst/>
              <a:ahLst/>
              <a:cxnLst/>
              <a:rect l="l" t="t" r="r" b="b"/>
              <a:pathLst>
                <a:path w="3144434" h="3460438">
                  <a:moveTo>
                    <a:pt x="3019974" y="3460438"/>
                  </a:moveTo>
                  <a:lnTo>
                    <a:pt x="124460" y="3460438"/>
                  </a:lnTo>
                  <a:cubicBezTo>
                    <a:pt x="55880" y="3460438"/>
                    <a:pt x="0" y="3404558"/>
                    <a:pt x="0" y="3335977"/>
                  </a:cubicBezTo>
                  <a:lnTo>
                    <a:pt x="0" y="124460"/>
                  </a:lnTo>
                  <a:cubicBezTo>
                    <a:pt x="0" y="55880"/>
                    <a:pt x="55880" y="0"/>
                    <a:pt x="124460" y="0"/>
                  </a:cubicBezTo>
                  <a:lnTo>
                    <a:pt x="3019974" y="0"/>
                  </a:lnTo>
                  <a:cubicBezTo>
                    <a:pt x="3088554" y="0"/>
                    <a:pt x="3144434" y="55880"/>
                    <a:pt x="3144434" y="124460"/>
                  </a:cubicBezTo>
                  <a:lnTo>
                    <a:pt x="3144434" y="3335978"/>
                  </a:lnTo>
                  <a:cubicBezTo>
                    <a:pt x="3144434" y="3404558"/>
                    <a:pt x="3088554" y="3460438"/>
                    <a:pt x="3019974" y="3460438"/>
                  </a:cubicBezTo>
                  <a:close/>
                </a:path>
              </a:pathLst>
            </a:custGeom>
            <a:solidFill>
              <a:srgbClr val="FFFFFF">
                <a:alpha val="4706"/>
              </a:srgbClr>
            </a:solidFill>
          </p:spPr>
          <p:txBody>
            <a:bodyPr/>
            <a:lstStyle/>
            <a:p>
              <a:endParaRPr lang="vi-VN"/>
            </a:p>
          </p:txBody>
        </p:sp>
      </p:grpSp>
      <p:sp>
        <p:nvSpPr>
          <p:cNvPr id="18" name="TextBox 10">
            <a:extLst>
              <a:ext uri="{FF2B5EF4-FFF2-40B4-BE49-F238E27FC236}">
                <a16:creationId xmlns:a16="http://schemas.microsoft.com/office/drawing/2014/main" id="{9D8B125D-3105-C3E5-19CB-759C609D9CFE}"/>
              </a:ext>
            </a:extLst>
          </p:cNvPr>
          <p:cNvSpPr txBox="1"/>
          <p:nvPr/>
        </p:nvSpPr>
        <p:spPr>
          <a:xfrm>
            <a:off x="2133600" y="1327070"/>
            <a:ext cx="8438681" cy="7632859"/>
          </a:xfrm>
          <a:prstGeom prst="rect">
            <a:avLst/>
          </a:prstGeom>
        </p:spPr>
        <p:txBody>
          <a:bodyPr wrap="square" lIns="0" tIns="0" rIns="0" bIns="0" rtlCol="0" anchor="t">
            <a:spAutoFit/>
          </a:bodyPr>
          <a:lstStyle/>
          <a:p>
            <a:pPr algn="l"/>
            <a:r>
              <a:rPr lang="en-US" sz="2400" b="0" i="0" dirty="0">
                <a:solidFill>
                  <a:schemeClr val="bg1"/>
                </a:solidFill>
                <a:effectLst/>
                <a:latin typeface="Public Sans" panose="020B0604020202020204" charset="0"/>
              </a:rPr>
              <a:t>- </a:t>
            </a:r>
            <a:r>
              <a:rPr lang="en-US" sz="2600" b="0" i="0" dirty="0" err="1">
                <a:solidFill>
                  <a:schemeClr val="bg1"/>
                </a:solidFill>
                <a:effectLst/>
                <a:latin typeface="Public Sans" panose="020B0604020202020204" charset="0"/>
              </a:rPr>
              <a:t>Thay</a:t>
            </a:r>
            <a:r>
              <a:rPr lang="en-US" sz="2600" b="0" i="0" dirty="0">
                <a:solidFill>
                  <a:schemeClr val="bg1"/>
                </a:solidFill>
                <a:effectLst/>
                <a:latin typeface="Public Sans" panose="020B0604020202020204" charset="0"/>
              </a:rPr>
              <a:t> </a:t>
            </a:r>
            <a:r>
              <a:rPr lang="en-US" sz="2600" b="0" i="0" dirty="0" err="1">
                <a:solidFill>
                  <a:schemeClr val="bg1"/>
                </a:solidFill>
                <a:effectLst/>
                <a:latin typeface="Public Sans" panose="020B0604020202020204" charset="0"/>
              </a:rPr>
              <a:t>đổi</a:t>
            </a:r>
            <a:r>
              <a:rPr lang="en-US" sz="2600" b="0" i="0" dirty="0">
                <a:solidFill>
                  <a:schemeClr val="bg1"/>
                </a:solidFill>
                <a:effectLst/>
                <a:latin typeface="Public Sans" panose="020B0604020202020204" charset="0"/>
              </a:rPr>
              <a:t> </a:t>
            </a:r>
            <a:r>
              <a:rPr lang="en-US" sz="2600" b="0" i="0" dirty="0" err="1">
                <a:solidFill>
                  <a:schemeClr val="bg1"/>
                </a:solidFill>
                <a:effectLst/>
                <a:latin typeface="Public Sans" panose="020B0604020202020204" charset="0"/>
              </a:rPr>
              <a:t>kích</a:t>
            </a:r>
            <a:r>
              <a:rPr lang="en-US" sz="2600" b="0" i="0" dirty="0">
                <a:solidFill>
                  <a:schemeClr val="bg1"/>
                </a:solidFill>
                <a:effectLst/>
                <a:latin typeface="Public Sans" panose="020B0604020202020204" charset="0"/>
              </a:rPr>
              <a:t> </a:t>
            </a:r>
            <a:r>
              <a:rPr lang="en-US" sz="2600" b="0" i="0" dirty="0" err="1">
                <a:solidFill>
                  <a:schemeClr val="bg1"/>
                </a:solidFill>
                <a:effectLst/>
                <a:latin typeface="Public Sans" panose="020B0604020202020204" charset="0"/>
              </a:rPr>
              <a:t>thước</a:t>
            </a:r>
            <a:r>
              <a:rPr lang="en-US" sz="2600" b="0" i="0" dirty="0">
                <a:solidFill>
                  <a:schemeClr val="bg1"/>
                </a:solidFill>
                <a:effectLst/>
                <a:latin typeface="Public Sans" panose="020B0604020202020204" charset="0"/>
              </a:rPr>
              <a:t> </a:t>
            </a:r>
            <a:r>
              <a:rPr lang="en-US" sz="2600" b="0" i="0" dirty="0" err="1">
                <a:solidFill>
                  <a:schemeClr val="bg1"/>
                </a:solidFill>
                <a:effectLst/>
                <a:latin typeface="Public Sans" panose="020B0604020202020204" charset="0"/>
              </a:rPr>
              <a:t>ảnh</a:t>
            </a:r>
            <a:r>
              <a:rPr lang="en-US" sz="2600" b="0" i="0" dirty="0">
                <a:solidFill>
                  <a:schemeClr val="bg1"/>
                </a:solidFill>
                <a:effectLst/>
                <a:latin typeface="Public Sans" panose="020B0604020202020204" charset="0"/>
              </a:rPr>
              <a:t>: </a:t>
            </a:r>
          </a:p>
          <a:p>
            <a:pPr algn="l"/>
            <a:r>
              <a:rPr lang="en-US" sz="2400" dirty="0">
                <a:solidFill>
                  <a:schemeClr val="bg1"/>
                </a:solidFill>
                <a:latin typeface="Public Sans" panose="020B0604020202020204" charset="0"/>
              </a:rPr>
              <a:t>      </a:t>
            </a:r>
            <a:r>
              <a:rPr lang="en-US" sz="2600" b="0" i="0" dirty="0">
                <a:solidFill>
                  <a:schemeClr val="bg1"/>
                </a:solidFill>
                <a:effectLst/>
                <a:latin typeface="Public Sans" panose="020B0604020202020204" charset="0"/>
              </a:rPr>
              <a:t>cv2.resize(image, (</a:t>
            </a:r>
            <a:r>
              <a:rPr lang="en-US" sz="2600" b="0" i="0" dirty="0" err="1">
                <a:solidFill>
                  <a:schemeClr val="bg1"/>
                </a:solidFill>
                <a:effectLst/>
                <a:latin typeface="Public Sans" panose="020B0604020202020204" charset="0"/>
              </a:rPr>
              <a:t>new_width</a:t>
            </a:r>
            <a:r>
              <a:rPr lang="en-US" sz="2600" b="0" i="0" dirty="0">
                <a:solidFill>
                  <a:schemeClr val="bg1"/>
                </a:solidFill>
                <a:effectLst/>
                <a:latin typeface="Public Sans" panose="020B0604020202020204" charset="0"/>
              </a:rPr>
              <a:t>, </a:t>
            </a:r>
            <a:r>
              <a:rPr lang="en-US" sz="2600" b="0" i="0" dirty="0" err="1">
                <a:solidFill>
                  <a:schemeClr val="bg1"/>
                </a:solidFill>
                <a:effectLst/>
                <a:latin typeface="Public Sans" panose="020B0604020202020204" charset="0"/>
              </a:rPr>
              <a:t>new_height</a:t>
            </a:r>
            <a:r>
              <a:rPr lang="en-US" sz="2600" b="0" i="0" dirty="0">
                <a:solidFill>
                  <a:schemeClr val="bg1"/>
                </a:solidFill>
                <a:effectLst/>
                <a:latin typeface="Public Sans" panose="020B0604020202020204" charset="0"/>
              </a:rPr>
              <a:t>))</a:t>
            </a:r>
          </a:p>
          <a:p>
            <a:pPr algn="l"/>
            <a:endParaRPr lang="en-US" sz="2600" dirty="0">
              <a:solidFill>
                <a:schemeClr val="bg1"/>
              </a:solidFill>
              <a:latin typeface="Public Sans" panose="020B0604020202020204" charset="0"/>
            </a:endParaRPr>
          </a:p>
          <a:p>
            <a:pPr algn="l"/>
            <a:r>
              <a:rPr lang="en-US" sz="2600" b="0" i="0" dirty="0">
                <a:solidFill>
                  <a:schemeClr val="bg1"/>
                </a:solidFill>
                <a:effectLst/>
                <a:latin typeface="Public Sans" panose="020B0604020202020204" charset="0"/>
              </a:rPr>
              <a:t>- </a:t>
            </a:r>
            <a:r>
              <a:rPr lang="en-US" sz="2600" b="0" i="0" dirty="0" err="1">
                <a:solidFill>
                  <a:schemeClr val="bg1"/>
                </a:solidFill>
                <a:effectLst/>
                <a:latin typeface="Public Sans" panose="020B0604020202020204" charset="0"/>
              </a:rPr>
              <a:t>Thay</a:t>
            </a:r>
            <a:r>
              <a:rPr lang="en-US" sz="2600" b="0" i="0" dirty="0">
                <a:solidFill>
                  <a:schemeClr val="bg1"/>
                </a:solidFill>
                <a:effectLst/>
                <a:latin typeface="Public Sans" panose="020B0604020202020204" charset="0"/>
              </a:rPr>
              <a:t> </a:t>
            </a:r>
            <a:r>
              <a:rPr lang="en-US" sz="2600" b="0" i="0" dirty="0" err="1">
                <a:solidFill>
                  <a:schemeClr val="bg1"/>
                </a:solidFill>
                <a:effectLst/>
                <a:latin typeface="Public Sans" panose="020B0604020202020204" charset="0"/>
              </a:rPr>
              <a:t>đổi</a:t>
            </a:r>
            <a:r>
              <a:rPr lang="en-US" sz="2600" b="0" i="0" dirty="0">
                <a:solidFill>
                  <a:schemeClr val="bg1"/>
                </a:solidFill>
                <a:effectLst/>
                <a:latin typeface="Public Sans" panose="020B0604020202020204" charset="0"/>
              </a:rPr>
              <a:t> </a:t>
            </a:r>
            <a:r>
              <a:rPr lang="en-US" sz="2600" b="0" i="0" dirty="0" err="1">
                <a:solidFill>
                  <a:schemeClr val="bg1"/>
                </a:solidFill>
                <a:effectLst/>
                <a:latin typeface="Public Sans" panose="020B0604020202020204" charset="0"/>
              </a:rPr>
              <a:t>độ</a:t>
            </a:r>
            <a:r>
              <a:rPr lang="en-US" sz="2600" b="0" i="0" dirty="0">
                <a:solidFill>
                  <a:schemeClr val="bg1"/>
                </a:solidFill>
                <a:effectLst/>
                <a:latin typeface="Public Sans" panose="020B0604020202020204" charset="0"/>
              </a:rPr>
              <a:t> </a:t>
            </a:r>
            <a:r>
              <a:rPr lang="en-US" sz="2600" b="0" i="0" dirty="0" err="1">
                <a:solidFill>
                  <a:schemeClr val="bg1"/>
                </a:solidFill>
                <a:effectLst/>
                <a:latin typeface="Public Sans" panose="020B0604020202020204" charset="0"/>
              </a:rPr>
              <a:t>sáng</a:t>
            </a:r>
            <a:r>
              <a:rPr lang="en-US" sz="2600" b="0" i="0" dirty="0">
                <a:solidFill>
                  <a:schemeClr val="bg1"/>
                </a:solidFill>
                <a:effectLst/>
                <a:latin typeface="Public Sans" panose="020B0604020202020204" charset="0"/>
              </a:rPr>
              <a:t>: </a:t>
            </a:r>
            <a:br>
              <a:rPr lang="en-US" sz="2600" b="0" i="0" dirty="0">
                <a:solidFill>
                  <a:schemeClr val="bg1"/>
                </a:solidFill>
                <a:effectLst/>
                <a:latin typeface="Public Sans" panose="020B0604020202020204" charset="0"/>
              </a:rPr>
            </a:br>
            <a:r>
              <a:rPr lang="en-US" sz="2600" b="0" i="0" dirty="0">
                <a:solidFill>
                  <a:schemeClr val="bg1"/>
                </a:solidFill>
                <a:effectLst/>
                <a:latin typeface="Public Sans" panose="020B0604020202020204" charset="0"/>
              </a:rPr>
              <a:t>      </a:t>
            </a:r>
            <a:r>
              <a:rPr lang="en-US" sz="2400" b="0" i="0" dirty="0">
                <a:solidFill>
                  <a:schemeClr val="bg1"/>
                </a:solidFill>
                <a:effectLst/>
                <a:latin typeface="Public Sans" panose="020B0604020202020204" charset="0"/>
              </a:rPr>
              <a:t>cv2.convertScaleAbs(image, alpha=alpha, beta=beta)</a:t>
            </a:r>
          </a:p>
          <a:p>
            <a:pPr marL="800100" lvl="1" indent="-342900">
              <a:buFont typeface="Arial" panose="020B0604020202020204" pitchFamily="34" charset="0"/>
              <a:buChar char="•"/>
            </a:pPr>
            <a:r>
              <a:rPr lang="vi-VN" sz="2400" dirty="0" err="1">
                <a:solidFill>
                  <a:schemeClr val="bg1"/>
                </a:solidFill>
                <a:latin typeface="Public Sans" panose="020B0604020202020204" charset="0"/>
              </a:rPr>
              <a:t>alpha</a:t>
            </a:r>
            <a:r>
              <a:rPr lang="vi-VN" sz="2400" dirty="0">
                <a:solidFill>
                  <a:schemeClr val="bg1"/>
                </a:solidFill>
                <a:latin typeface="Public Sans" panose="020B0604020202020204" charset="0"/>
              </a:rPr>
              <a:t> là hệ số độ sáng.</a:t>
            </a:r>
          </a:p>
          <a:p>
            <a:pPr marL="800100" lvl="1" indent="-342900">
              <a:buFont typeface="Arial" panose="020B0604020202020204" pitchFamily="34" charset="0"/>
              <a:buChar char="•"/>
            </a:pPr>
            <a:r>
              <a:rPr lang="vi-VN" sz="2400" dirty="0" err="1">
                <a:solidFill>
                  <a:schemeClr val="bg1"/>
                </a:solidFill>
                <a:latin typeface="Public Sans" panose="020B0604020202020204" charset="0"/>
              </a:rPr>
              <a:t>beta</a:t>
            </a:r>
            <a:r>
              <a:rPr lang="vi-VN" sz="2400" dirty="0">
                <a:solidFill>
                  <a:schemeClr val="bg1"/>
                </a:solidFill>
                <a:latin typeface="Public Sans" panose="020B0604020202020204" charset="0"/>
              </a:rPr>
              <a:t> là hệ số tương phản.</a:t>
            </a:r>
          </a:p>
          <a:p>
            <a:pPr lvl="1"/>
            <a:endParaRPr lang="en-US" sz="2400" dirty="0">
              <a:solidFill>
                <a:schemeClr val="bg1"/>
              </a:solidFill>
              <a:latin typeface="Public Sans" panose="020B0604020202020204" charset="0"/>
            </a:endParaRPr>
          </a:p>
          <a:p>
            <a:pPr algn="l"/>
            <a:r>
              <a:rPr lang="en-US" sz="2800" b="0" i="0" dirty="0">
                <a:solidFill>
                  <a:schemeClr val="bg1"/>
                </a:solidFill>
                <a:effectLst/>
                <a:latin typeface="Public Sans" panose="020B0604020202020204" charset="0"/>
              </a:rPr>
              <a:t>- </a:t>
            </a:r>
            <a:r>
              <a:rPr lang="vi-VN" sz="2600" b="0" i="0" dirty="0">
                <a:solidFill>
                  <a:schemeClr val="bg1"/>
                </a:solidFill>
                <a:effectLst/>
                <a:latin typeface="Public Sans" panose="020B0604020202020204" charset="0"/>
              </a:rPr>
              <a:t>Cộng ảnh: </a:t>
            </a:r>
          </a:p>
          <a:p>
            <a:pPr algn="l"/>
            <a:r>
              <a:rPr lang="vi-VN" sz="2600" dirty="0">
                <a:solidFill>
                  <a:schemeClr val="bg1"/>
                </a:solidFill>
                <a:latin typeface="Public Sans" panose="020B0604020202020204" charset="0"/>
              </a:rPr>
              <a:t>          </a:t>
            </a:r>
            <a:r>
              <a:rPr lang="vi-VN" sz="2600" b="0" i="0" dirty="0">
                <a:solidFill>
                  <a:schemeClr val="bg1"/>
                </a:solidFill>
                <a:effectLst/>
                <a:latin typeface="Public Sans" panose="020B0604020202020204" charset="0"/>
              </a:rPr>
              <a:t>cv2.add(img1, img2) </a:t>
            </a:r>
          </a:p>
          <a:p>
            <a:pPr algn="l"/>
            <a:endParaRPr lang="vi-VN" sz="2600" b="0" i="0" dirty="0">
              <a:solidFill>
                <a:schemeClr val="bg1"/>
              </a:solidFill>
              <a:effectLst/>
              <a:latin typeface="Public Sans" panose="020B0604020202020204" charset="0"/>
            </a:endParaRPr>
          </a:p>
          <a:p>
            <a:pPr algn="l"/>
            <a:r>
              <a:rPr lang="vi-VN" sz="2800" b="0" i="0" dirty="0">
                <a:solidFill>
                  <a:schemeClr val="bg1"/>
                </a:solidFill>
                <a:effectLst/>
                <a:latin typeface="Public Sans" panose="020B0604020202020204" charset="0"/>
              </a:rPr>
              <a:t>- </a:t>
            </a:r>
            <a:r>
              <a:rPr lang="vi-VN" sz="2600" b="0" i="0" dirty="0">
                <a:solidFill>
                  <a:schemeClr val="bg1"/>
                </a:solidFill>
                <a:effectLst/>
                <a:latin typeface="Public Sans" panose="020B0604020202020204" charset="0"/>
              </a:rPr>
              <a:t>Trừ ảnh: </a:t>
            </a:r>
          </a:p>
          <a:p>
            <a:pPr algn="l"/>
            <a:r>
              <a:rPr lang="vi-VN" sz="2600" dirty="0">
                <a:solidFill>
                  <a:schemeClr val="bg1"/>
                </a:solidFill>
                <a:latin typeface="Public Sans" panose="020B0604020202020204" charset="0"/>
              </a:rPr>
              <a:t>          </a:t>
            </a:r>
            <a:r>
              <a:rPr lang="vi-VN" sz="2600" b="0" i="0" dirty="0">
                <a:solidFill>
                  <a:schemeClr val="bg1"/>
                </a:solidFill>
                <a:effectLst/>
                <a:latin typeface="Public Sans" panose="020B0604020202020204" charset="0"/>
              </a:rPr>
              <a:t>cv2.subtract(img1, img2) </a:t>
            </a:r>
          </a:p>
          <a:p>
            <a:pPr algn="l"/>
            <a:endParaRPr lang="vi-VN" sz="2600" b="0" i="0" dirty="0">
              <a:solidFill>
                <a:schemeClr val="bg1"/>
              </a:solidFill>
              <a:effectLst/>
              <a:latin typeface="Public Sans" panose="020B0604020202020204" charset="0"/>
            </a:endParaRPr>
          </a:p>
          <a:p>
            <a:pPr algn="l"/>
            <a:r>
              <a:rPr lang="vi-VN" sz="2800" b="0" i="0" dirty="0">
                <a:solidFill>
                  <a:schemeClr val="bg1"/>
                </a:solidFill>
                <a:effectLst/>
                <a:latin typeface="Public Sans" panose="020B0604020202020204" charset="0"/>
              </a:rPr>
              <a:t>- </a:t>
            </a:r>
            <a:r>
              <a:rPr lang="vi-VN" sz="2600" b="0" i="0" dirty="0">
                <a:solidFill>
                  <a:schemeClr val="bg1"/>
                </a:solidFill>
                <a:effectLst/>
                <a:latin typeface="Public Sans" panose="020B0604020202020204" charset="0"/>
              </a:rPr>
              <a:t>Nhân ảnh: </a:t>
            </a:r>
          </a:p>
          <a:p>
            <a:pPr algn="l"/>
            <a:r>
              <a:rPr lang="vi-VN" sz="2600" dirty="0">
                <a:solidFill>
                  <a:schemeClr val="bg1"/>
                </a:solidFill>
                <a:latin typeface="Public Sans" panose="020B0604020202020204" charset="0"/>
              </a:rPr>
              <a:t>          </a:t>
            </a:r>
            <a:r>
              <a:rPr lang="vi-VN" sz="2600" b="0" i="0" dirty="0">
                <a:solidFill>
                  <a:schemeClr val="bg1"/>
                </a:solidFill>
                <a:effectLst/>
                <a:latin typeface="Public Sans" panose="020B0604020202020204" charset="0"/>
              </a:rPr>
              <a:t>cv2.multiply(img1, img2) </a:t>
            </a:r>
          </a:p>
          <a:p>
            <a:pPr algn="l"/>
            <a:endParaRPr lang="vi-VN" sz="2600" b="0" i="0" dirty="0">
              <a:solidFill>
                <a:schemeClr val="bg1"/>
              </a:solidFill>
              <a:effectLst/>
              <a:latin typeface="Public Sans" panose="020B0604020202020204" charset="0"/>
            </a:endParaRPr>
          </a:p>
          <a:p>
            <a:pPr algn="l"/>
            <a:r>
              <a:rPr lang="vi-VN" sz="2800" b="0" i="0" dirty="0">
                <a:solidFill>
                  <a:schemeClr val="bg1"/>
                </a:solidFill>
                <a:effectLst/>
                <a:latin typeface="Public Sans" panose="020B0604020202020204" charset="0"/>
              </a:rPr>
              <a:t>- </a:t>
            </a:r>
            <a:r>
              <a:rPr lang="vi-VN" sz="2600" b="0" i="0" dirty="0">
                <a:solidFill>
                  <a:schemeClr val="bg1"/>
                </a:solidFill>
                <a:effectLst/>
                <a:latin typeface="Public Sans" panose="020B0604020202020204" charset="0"/>
              </a:rPr>
              <a:t>Chia ảnh: </a:t>
            </a:r>
          </a:p>
          <a:p>
            <a:pPr algn="l"/>
            <a:r>
              <a:rPr lang="vi-VN" sz="2600" dirty="0">
                <a:solidFill>
                  <a:schemeClr val="bg1"/>
                </a:solidFill>
                <a:latin typeface="Public Sans" panose="020B0604020202020204" charset="0"/>
              </a:rPr>
              <a:t>          </a:t>
            </a:r>
            <a:r>
              <a:rPr lang="vi-VN" sz="2600" b="0" i="0" dirty="0">
                <a:solidFill>
                  <a:schemeClr val="bg1"/>
                </a:solidFill>
                <a:effectLst/>
                <a:latin typeface="Public Sans" panose="020B0604020202020204" charset="0"/>
              </a:rPr>
              <a:t>cv2.divide(img1, img2)</a:t>
            </a:r>
            <a:endParaRPr lang="en-US" sz="2600" b="0" i="0" dirty="0">
              <a:solidFill>
                <a:schemeClr val="bg1"/>
              </a:solidFill>
              <a:effectLst/>
              <a:latin typeface="Public Sans" panose="020B060402020202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41D81"/>
        </a:solidFill>
        <a:effectLst/>
      </p:bgPr>
    </p:bg>
    <p:spTree>
      <p:nvGrpSpPr>
        <p:cNvPr id="1" name=""/>
        <p:cNvGrpSpPr/>
        <p:nvPr/>
      </p:nvGrpSpPr>
      <p:grpSpPr>
        <a:xfrm>
          <a:off x="0" y="0"/>
          <a:ext cx="0" cy="0"/>
          <a:chOff x="0" y="0"/>
          <a:chExt cx="0" cy="0"/>
        </a:xfrm>
      </p:grpSpPr>
      <p:sp>
        <p:nvSpPr>
          <p:cNvPr id="2" name="Freeform 2"/>
          <p:cNvSpPr/>
          <p:nvPr/>
        </p:nvSpPr>
        <p:spPr>
          <a:xfrm flipV="1">
            <a:off x="-3004690" y="1028700"/>
            <a:ext cx="19969977" cy="9502707"/>
          </a:xfrm>
          <a:custGeom>
            <a:avLst/>
            <a:gdLst/>
            <a:ahLst/>
            <a:cxnLst/>
            <a:rect l="l" t="t" r="r" b="b"/>
            <a:pathLst>
              <a:path w="19969977" h="9502707">
                <a:moveTo>
                  <a:pt x="0" y="9502707"/>
                </a:moveTo>
                <a:lnTo>
                  <a:pt x="19969978" y="9502707"/>
                </a:lnTo>
                <a:lnTo>
                  <a:pt x="19969978" y="0"/>
                </a:lnTo>
                <a:lnTo>
                  <a:pt x="0" y="0"/>
                </a:lnTo>
                <a:lnTo>
                  <a:pt x="0" y="9502707"/>
                </a:lnTo>
                <a:close/>
              </a:path>
            </a:pathLst>
          </a:custGeom>
          <a:blipFill>
            <a:blip r:embed="rId2">
              <a:alphaModFix amt="43000"/>
            </a:blip>
            <a:stretch>
              <a:fillRect l="-334" t="-108648" r="-334"/>
            </a:stretch>
          </a:blipFill>
        </p:spPr>
        <p:txBody>
          <a:bodyPr/>
          <a:lstStyle/>
          <a:p>
            <a:endParaRPr lang="vi-VN"/>
          </a:p>
        </p:txBody>
      </p:sp>
      <p:sp>
        <p:nvSpPr>
          <p:cNvPr id="3" name="Freeform 3"/>
          <p:cNvSpPr/>
          <p:nvPr/>
        </p:nvSpPr>
        <p:spPr>
          <a:xfrm>
            <a:off x="1822374" y="7596488"/>
            <a:ext cx="5157925" cy="4887134"/>
          </a:xfrm>
          <a:custGeom>
            <a:avLst/>
            <a:gdLst/>
            <a:ahLst/>
            <a:cxnLst/>
            <a:rect l="l" t="t" r="r" b="b"/>
            <a:pathLst>
              <a:path w="5157925" h="4887134">
                <a:moveTo>
                  <a:pt x="0" y="0"/>
                </a:moveTo>
                <a:lnTo>
                  <a:pt x="5157925" y="0"/>
                </a:lnTo>
                <a:lnTo>
                  <a:pt x="5157925" y="4887135"/>
                </a:lnTo>
                <a:lnTo>
                  <a:pt x="0" y="4887135"/>
                </a:lnTo>
                <a:lnTo>
                  <a:pt x="0" y="0"/>
                </a:lnTo>
                <a:close/>
              </a:path>
            </a:pathLst>
          </a:custGeom>
          <a:blipFill>
            <a:blip r:embed="rId3"/>
            <a:stretch>
              <a:fillRect/>
            </a:stretch>
          </a:blipFill>
        </p:spPr>
        <p:txBody>
          <a:bodyPr/>
          <a:lstStyle/>
          <a:p>
            <a:endParaRPr lang="vi-VN"/>
          </a:p>
        </p:txBody>
      </p:sp>
      <p:sp>
        <p:nvSpPr>
          <p:cNvPr id="4" name="Freeform 4"/>
          <p:cNvSpPr/>
          <p:nvPr/>
        </p:nvSpPr>
        <p:spPr>
          <a:xfrm>
            <a:off x="13700004" y="2979529"/>
            <a:ext cx="1942164" cy="2163971"/>
          </a:xfrm>
          <a:custGeom>
            <a:avLst/>
            <a:gdLst/>
            <a:ahLst/>
            <a:cxnLst/>
            <a:rect l="l" t="t" r="r" b="b"/>
            <a:pathLst>
              <a:path w="1942164" h="2163971">
                <a:moveTo>
                  <a:pt x="0" y="0"/>
                </a:moveTo>
                <a:lnTo>
                  <a:pt x="1942164" y="0"/>
                </a:lnTo>
                <a:lnTo>
                  <a:pt x="1942164" y="2163971"/>
                </a:lnTo>
                <a:lnTo>
                  <a:pt x="0" y="2163971"/>
                </a:lnTo>
                <a:lnTo>
                  <a:pt x="0" y="0"/>
                </a:lnTo>
                <a:close/>
              </a:path>
            </a:pathLst>
          </a:custGeom>
          <a:blipFill>
            <a:blip r:embed="rId4">
              <a:alphaModFix amt="63000"/>
            </a:blip>
            <a:stretch>
              <a:fillRect/>
            </a:stretch>
          </a:blipFill>
        </p:spPr>
        <p:txBody>
          <a:bodyPr/>
          <a:lstStyle/>
          <a:p>
            <a:endParaRPr lang="vi-VN"/>
          </a:p>
        </p:txBody>
      </p:sp>
      <p:sp>
        <p:nvSpPr>
          <p:cNvPr id="10" name="TextBox 5">
            <a:extLst>
              <a:ext uri="{FF2B5EF4-FFF2-40B4-BE49-F238E27FC236}">
                <a16:creationId xmlns:a16="http://schemas.microsoft.com/office/drawing/2014/main" id="{9DF9CABC-7A1F-7B42-06B1-152CFFFE452F}"/>
              </a:ext>
            </a:extLst>
          </p:cNvPr>
          <p:cNvSpPr txBox="1"/>
          <p:nvPr/>
        </p:nvSpPr>
        <p:spPr>
          <a:xfrm>
            <a:off x="9449199" y="4035504"/>
            <a:ext cx="9631300" cy="1015663"/>
          </a:xfrm>
          <a:prstGeom prst="rect">
            <a:avLst/>
          </a:prstGeom>
        </p:spPr>
        <p:txBody>
          <a:bodyPr wrap="square" lIns="0" tIns="0" rIns="0" bIns="0" rtlCol="0" anchor="t">
            <a:spAutoFit/>
          </a:bodyPr>
          <a:lstStyle/>
          <a:p>
            <a:r>
              <a:rPr lang="en-US" sz="6600" dirty="0">
                <a:solidFill>
                  <a:srgbClr val="FFFFFF"/>
                </a:solidFill>
                <a:latin typeface="Public Sans"/>
              </a:rPr>
              <a:t>II. </a:t>
            </a:r>
            <a:r>
              <a:rPr lang="en-US" sz="6600" dirty="0" err="1">
                <a:solidFill>
                  <a:srgbClr val="FFFFFF"/>
                </a:solidFill>
                <a:latin typeface="Public Sans"/>
              </a:rPr>
              <a:t>Trình</a:t>
            </a:r>
            <a:r>
              <a:rPr lang="en-US" sz="6600" dirty="0">
                <a:solidFill>
                  <a:srgbClr val="FFFFFF"/>
                </a:solidFill>
                <a:latin typeface="Public Sans"/>
              </a:rPr>
              <a:t> </a:t>
            </a:r>
            <a:r>
              <a:rPr lang="en-US" sz="6600" dirty="0" err="1">
                <a:solidFill>
                  <a:srgbClr val="FFFFFF"/>
                </a:solidFill>
                <a:latin typeface="Public Sans"/>
              </a:rPr>
              <a:t>bày</a:t>
            </a:r>
            <a:r>
              <a:rPr lang="en-US" sz="6600" dirty="0">
                <a:solidFill>
                  <a:srgbClr val="FFFFFF"/>
                </a:solidFill>
                <a:latin typeface="Public Sans"/>
              </a:rPr>
              <a:t> ý </a:t>
            </a:r>
            <a:r>
              <a:rPr lang="en-US" sz="6600" dirty="0" err="1">
                <a:solidFill>
                  <a:srgbClr val="FFFFFF"/>
                </a:solidFill>
                <a:latin typeface="Public Sans"/>
              </a:rPr>
              <a:t>tưởng</a:t>
            </a:r>
            <a:endParaRPr lang="en-US" sz="6600" dirty="0">
              <a:solidFill>
                <a:srgbClr val="FFFFFF"/>
              </a:solidFill>
              <a:latin typeface="Public Sans"/>
            </a:endParaRPr>
          </a:p>
        </p:txBody>
      </p:sp>
      <p:grpSp>
        <p:nvGrpSpPr>
          <p:cNvPr id="11" name="Group 9">
            <a:extLst>
              <a:ext uri="{FF2B5EF4-FFF2-40B4-BE49-F238E27FC236}">
                <a16:creationId xmlns:a16="http://schemas.microsoft.com/office/drawing/2014/main" id="{785B9380-0069-EB57-BC1F-ED4DE18B3BD9}"/>
              </a:ext>
            </a:extLst>
          </p:cNvPr>
          <p:cNvGrpSpPr/>
          <p:nvPr/>
        </p:nvGrpSpPr>
        <p:grpSpPr>
          <a:xfrm>
            <a:off x="589286" y="1191346"/>
            <a:ext cx="8458599" cy="7671137"/>
            <a:chOff x="0" y="0"/>
            <a:chExt cx="3144434" cy="3460437"/>
          </a:xfrm>
        </p:grpSpPr>
        <p:sp>
          <p:nvSpPr>
            <p:cNvPr id="12" name="Freeform 10">
              <a:extLst>
                <a:ext uri="{FF2B5EF4-FFF2-40B4-BE49-F238E27FC236}">
                  <a16:creationId xmlns:a16="http://schemas.microsoft.com/office/drawing/2014/main" id="{AF17AF4B-9130-9EA0-78B4-BA425E759280}"/>
                </a:ext>
              </a:extLst>
            </p:cNvPr>
            <p:cNvSpPr/>
            <p:nvPr/>
          </p:nvSpPr>
          <p:spPr>
            <a:xfrm>
              <a:off x="0" y="0"/>
              <a:ext cx="3144434" cy="3460438"/>
            </a:xfrm>
            <a:custGeom>
              <a:avLst/>
              <a:gdLst/>
              <a:ahLst/>
              <a:cxnLst/>
              <a:rect l="l" t="t" r="r" b="b"/>
              <a:pathLst>
                <a:path w="3144434" h="3460438">
                  <a:moveTo>
                    <a:pt x="3019974" y="3460438"/>
                  </a:moveTo>
                  <a:lnTo>
                    <a:pt x="124460" y="3460438"/>
                  </a:lnTo>
                  <a:cubicBezTo>
                    <a:pt x="55880" y="3460438"/>
                    <a:pt x="0" y="3404558"/>
                    <a:pt x="0" y="3335977"/>
                  </a:cubicBezTo>
                  <a:lnTo>
                    <a:pt x="0" y="124460"/>
                  </a:lnTo>
                  <a:cubicBezTo>
                    <a:pt x="0" y="55880"/>
                    <a:pt x="55880" y="0"/>
                    <a:pt x="124460" y="0"/>
                  </a:cubicBezTo>
                  <a:lnTo>
                    <a:pt x="3019974" y="0"/>
                  </a:lnTo>
                  <a:cubicBezTo>
                    <a:pt x="3088554" y="0"/>
                    <a:pt x="3144434" y="55880"/>
                    <a:pt x="3144434" y="124460"/>
                  </a:cubicBezTo>
                  <a:lnTo>
                    <a:pt x="3144434" y="3335978"/>
                  </a:lnTo>
                  <a:cubicBezTo>
                    <a:pt x="3144434" y="3404558"/>
                    <a:pt x="3088554" y="3460438"/>
                    <a:pt x="3019974" y="3460438"/>
                  </a:cubicBezTo>
                  <a:close/>
                </a:path>
              </a:pathLst>
            </a:custGeom>
            <a:solidFill>
              <a:srgbClr val="FFFFFF">
                <a:alpha val="9804"/>
              </a:srgbClr>
            </a:solidFill>
          </p:spPr>
          <p:txBody>
            <a:bodyPr/>
            <a:lstStyle/>
            <a:p>
              <a:endParaRPr lang="vi-VN"/>
            </a:p>
          </p:txBody>
        </p:sp>
      </p:grpSp>
      <p:pic>
        <p:nvPicPr>
          <p:cNvPr id="8" name="Picture 7">
            <a:extLst>
              <a:ext uri="{FF2B5EF4-FFF2-40B4-BE49-F238E27FC236}">
                <a16:creationId xmlns:a16="http://schemas.microsoft.com/office/drawing/2014/main" id="{631D8187-D233-2847-AC5A-53647AB7449B}"/>
              </a:ext>
            </a:extLst>
          </p:cNvPr>
          <p:cNvPicPr>
            <a:picLocks noChangeAspect="1"/>
          </p:cNvPicPr>
          <p:nvPr/>
        </p:nvPicPr>
        <p:blipFill>
          <a:blip r:embed="rId5"/>
          <a:stretch>
            <a:fillRect/>
          </a:stretch>
        </p:blipFill>
        <p:spPr>
          <a:xfrm>
            <a:off x="990598" y="1610315"/>
            <a:ext cx="7655973" cy="683319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1111B"/>
        </a:solidFill>
        <a:effectLst/>
      </p:bgPr>
    </p:bg>
    <p:spTree>
      <p:nvGrpSpPr>
        <p:cNvPr id="1" name=""/>
        <p:cNvGrpSpPr/>
        <p:nvPr/>
      </p:nvGrpSpPr>
      <p:grpSpPr>
        <a:xfrm>
          <a:off x="0" y="0"/>
          <a:ext cx="0" cy="0"/>
          <a:chOff x="0" y="0"/>
          <a:chExt cx="0" cy="0"/>
        </a:xfrm>
      </p:grpSpPr>
      <p:sp>
        <p:nvSpPr>
          <p:cNvPr id="4" name="TextBox 4"/>
          <p:cNvSpPr txBox="1"/>
          <p:nvPr/>
        </p:nvSpPr>
        <p:spPr>
          <a:xfrm>
            <a:off x="11430000" y="3009900"/>
            <a:ext cx="4293969" cy="397545"/>
          </a:xfrm>
          <a:prstGeom prst="rect">
            <a:avLst/>
          </a:prstGeom>
        </p:spPr>
        <p:txBody>
          <a:bodyPr wrap="square" lIns="0" tIns="0" rIns="0" bIns="0" rtlCol="0" anchor="t">
            <a:spAutoFit/>
          </a:bodyPr>
          <a:lstStyle/>
          <a:p>
            <a:pPr>
              <a:lnSpc>
                <a:spcPts val="3120"/>
              </a:lnSpc>
            </a:pPr>
            <a:r>
              <a:rPr lang="vi-VN" sz="2800" dirty="0">
                <a:solidFill>
                  <a:schemeClr val="bg1"/>
                </a:solidFill>
                <a:latin typeface="Public Sans" panose="020B0604020202020204" charset="0"/>
                <a:ea typeface="Times New Roman"/>
                <a:cs typeface="Times New Roman"/>
                <a:sym typeface="Times New Roman"/>
              </a:rPr>
              <a:t>Chỉnh độ sáng của ảnh.</a:t>
            </a:r>
            <a:endParaRPr lang="en-US" sz="2800" dirty="0">
              <a:solidFill>
                <a:schemeClr val="bg1"/>
              </a:solidFill>
              <a:latin typeface="Public Sans" panose="020B0604020202020204" charset="0"/>
            </a:endParaRPr>
          </a:p>
        </p:txBody>
      </p:sp>
      <p:grpSp>
        <p:nvGrpSpPr>
          <p:cNvPr id="10" name="Group 10"/>
          <p:cNvGrpSpPr/>
          <p:nvPr/>
        </p:nvGrpSpPr>
        <p:grpSpPr>
          <a:xfrm>
            <a:off x="9996445" y="2821700"/>
            <a:ext cx="877495" cy="877495"/>
            <a:chOff x="0" y="0"/>
            <a:chExt cx="1169993" cy="1169993"/>
          </a:xfrm>
        </p:grpSpPr>
        <p:grpSp>
          <p:nvGrpSpPr>
            <p:cNvPr id="11" name="Group 11"/>
            <p:cNvGrpSpPr/>
            <p:nvPr/>
          </p:nvGrpSpPr>
          <p:grpSpPr>
            <a:xfrm>
              <a:off x="0" y="0"/>
              <a:ext cx="1169993" cy="1169993"/>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10980"/>
                </a:srgbClr>
              </a:solidFill>
            </p:spPr>
            <p:txBody>
              <a:bodyPr/>
              <a:lstStyle/>
              <a:p>
                <a:endParaRPr lang="vi-VN"/>
              </a:p>
            </p:txBody>
          </p:sp>
        </p:grpSp>
        <p:sp>
          <p:nvSpPr>
            <p:cNvPr id="13" name="TextBox 13"/>
            <p:cNvSpPr txBox="1"/>
            <p:nvPr/>
          </p:nvSpPr>
          <p:spPr>
            <a:xfrm>
              <a:off x="197341" y="343697"/>
              <a:ext cx="775312" cy="487680"/>
            </a:xfrm>
            <a:prstGeom prst="rect">
              <a:avLst/>
            </a:prstGeom>
          </p:spPr>
          <p:txBody>
            <a:bodyPr lIns="0" tIns="0" rIns="0" bIns="0" rtlCol="0" anchor="t">
              <a:spAutoFit/>
            </a:bodyPr>
            <a:lstStyle/>
            <a:p>
              <a:pPr algn="ctr">
                <a:lnSpc>
                  <a:spcPts val="2879"/>
                </a:lnSpc>
              </a:pPr>
              <a:r>
                <a:rPr lang="en-US" sz="2400">
                  <a:solidFill>
                    <a:srgbClr val="FFFFFF"/>
                  </a:solidFill>
                  <a:latin typeface="Play Bold"/>
                </a:rPr>
                <a:t>01</a:t>
              </a:r>
            </a:p>
          </p:txBody>
        </p:sp>
      </p:grpSp>
      <p:grpSp>
        <p:nvGrpSpPr>
          <p:cNvPr id="14" name="Group 14"/>
          <p:cNvGrpSpPr/>
          <p:nvPr/>
        </p:nvGrpSpPr>
        <p:grpSpPr>
          <a:xfrm>
            <a:off x="9996446" y="4066568"/>
            <a:ext cx="877495" cy="877495"/>
            <a:chOff x="0" y="0"/>
            <a:chExt cx="1169993" cy="1169993"/>
          </a:xfrm>
        </p:grpSpPr>
        <p:grpSp>
          <p:nvGrpSpPr>
            <p:cNvPr id="15" name="Group 15"/>
            <p:cNvGrpSpPr/>
            <p:nvPr/>
          </p:nvGrpSpPr>
          <p:grpSpPr>
            <a:xfrm>
              <a:off x="0" y="0"/>
              <a:ext cx="1169993" cy="1169993"/>
              <a:chOff x="0" y="0"/>
              <a:chExt cx="6350000" cy="6350000"/>
            </a:xfrm>
          </p:grpSpPr>
          <p:sp>
            <p:nvSpPr>
              <p:cNvPr id="16" name="Freeform 1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10980"/>
                </a:srgbClr>
              </a:solidFill>
            </p:spPr>
            <p:txBody>
              <a:bodyPr/>
              <a:lstStyle/>
              <a:p>
                <a:endParaRPr lang="vi-VN"/>
              </a:p>
            </p:txBody>
          </p:sp>
        </p:grpSp>
        <p:sp>
          <p:nvSpPr>
            <p:cNvPr id="17" name="TextBox 17"/>
            <p:cNvSpPr txBox="1"/>
            <p:nvPr/>
          </p:nvSpPr>
          <p:spPr>
            <a:xfrm>
              <a:off x="197341" y="343697"/>
              <a:ext cx="775312" cy="487680"/>
            </a:xfrm>
            <a:prstGeom prst="rect">
              <a:avLst/>
            </a:prstGeom>
          </p:spPr>
          <p:txBody>
            <a:bodyPr lIns="0" tIns="0" rIns="0" bIns="0" rtlCol="0" anchor="t">
              <a:spAutoFit/>
            </a:bodyPr>
            <a:lstStyle/>
            <a:p>
              <a:pPr algn="ctr">
                <a:lnSpc>
                  <a:spcPts val="2879"/>
                </a:lnSpc>
              </a:pPr>
              <a:r>
                <a:rPr lang="en-US" sz="2400">
                  <a:solidFill>
                    <a:srgbClr val="FFFFFF"/>
                  </a:solidFill>
                  <a:latin typeface="Play Bold"/>
                </a:rPr>
                <a:t>02</a:t>
              </a:r>
            </a:p>
          </p:txBody>
        </p:sp>
      </p:grpSp>
      <p:grpSp>
        <p:nvGrpSpPr>
          <p:cNvPr id="18" name="Group 18"/>
          <p:cNvGrpSpPr/>
          <p:nvPr/>
        </p:nvGrpSpPr>
        <p:grpSpPr>
          <a:xfrm>
            <a:off x="9999507" y="5311437"/>
            <a:ext cx="877495" cy="877495"/>
            <a:chOff x="0" y="0"/>
            <a:chExt cx="1169993" cy="1169993"/>
          </a:xfrm>
        </p:grpSpPr>
        <p:grpSp>
          <p:nvGrpSpPr>
            <p:cNvPr id="19" name="Group 19"/>
            <p:cNvGrpSpPr/>
            <p:nvPr/>
          </p:nvGrpSpPr>
          <p:grpSpPr>
            <a:xfrm>
              <a:off x="0" y="0"/>
              <a:ext cx="1169993" cy="1169993"/>
              <a:chOff x="0" y="0"/>
              <a:chExt cx="6350000" cy="6350000"/>
            </a:xfrm>
          </p:grpSpPr>
          <p:sp>
            <p:nvSpPr>
              <p:cNvPr id="20" name="Freeform 2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10980"/>
                </a:srgbClr>
              </a:solidFill>
            </p:spPr>
            <p:txBody>
              <a:bodyPr/>
              <a:lstStyle/>
              <a:p>
                <a:endParaRPr lang="vi-VN"/>
              </a:p>
            </p:txBody>
          </p:sp>
        </p:grpSp>
        <p:sp>
          <p:nvSpPr>
            <p:cNvPr id="21" name="TextBox 21"/>
            <p:cNvSpPr txBox="1"/>
            <p:nvPr/>
          </p:nvSpPr>
          <p:spPr>
            <a:xfrm>
              <a:off x="197341" y="343697"/>
              <a:ext cx="775312" cy="487680"/>
            </a:xfrm>
            <a:prstGeom prst="rect">
              <a:avLst/>
            </a:prstGeom>
          </p:spPr>
          <p:txBody>
            <a:bodyPr lIns="0" tIns="0" rIns="0" bIns="0" rtlCol="0" anchor="t">
              <a:spAutoFit/>
            </a:bodyPr>
            <a:lstStyle/>
            <a:p>
              <a:pPr algn="ctr">
                <a:lnSpc>
                  <a:spcPts val="2879"/>
                </a:lnSpc>
              </a:pPr>
              <a:r>
                <a:rPr lang="en-US" sz="2400">
                  <a:solidFill>
                    <a:srgbClr val="FFFFFF"/>
                  </a:solidFill>
                  <a:latin typeface="Play Bold"/>
                </a:rPr>
                <a:t>03</a:t>
              </a:r>
            </a:p>
          </p:txBody>
        </p:sp>
      </p:grpSp>
      <p:grpSp>
        <p:nvGrpSpPr>
          <p:cNvPr id="22" name="Group 22"/>
          <p:cNvGrpSpPr/>
          <p:nvPr/>
        </p:nvGrpSpPr>
        <p:grpSpPr>
          <a:xfrm>
            <a:off x="9996445" y="6556306"/>
            <a:ext cx="877495" cy="877495"/>
            <a:chOff x="0" y="0"/>
            <a:chExt cx="1169993" cy="1169993"/>
          </a:xfrm>
        </p:grpSpPr>
        <p:grpSp>
          <p:nvGrpSpPr>
            <p:cNvPr id="23" name="Group 23"/>
            <p:cNvGrpSpPr/>
            <p:nvPr/>
          </p:nvGrpSpPr>
          <p:grpSpPr>
            <a:xfrm>
              <a:off x="0" y="0"/>
              <a:ext cx="1169993" cy="1169993"/>
              <a:chOff x="0" y="0"/>
              <a:chExt cx="6350000" cy="6350000"/>
            </a:xfrm>
          </p:grpSpPr>
          <p:sp>
            <p:nvSpPr>
              <p:cNvPr id="24" name="Freeform 2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alpha val="10980"/>
                </a:srgbClr>
              </a:solidFill>
            </p:spPr>
            <p:txBody>
              <a:bodyPr/>
              <a:lstStyle/>
              <a:p>
                <a:endParaRPr lang="vi-VN"/>
              </a:p>
            </p:txBody>
          </p:sp>
        </p:grpSp>
        <p:sp>
          <p:nvSpPr>
            <p:cNvPr id="25" name="TextBox 25"/>
            <p:cNvSpPr txBox="1"/>
            <p:nvPr/>
          </p:nvSpPr>
          <p:spPr>
            <a:xfrm>
              <a:off x="197341" y="343697"/>
              <a:ext cx="775312" cy="487680"/>
            </a:xfrm>
            <a:prstGeom prst="rect">
              <a:avLst/>
            </a:prstGeom>
          </p:spPr>
          <p:txBody>
            <a:bodyPr lIns="0" tIns="0" rIns="0" bIns="0" rtlCol="0" anchor="t">
              <a:spAutoFit/>
            </a:bodyPr>
            <a:lstStyle/>
            <a:p>
              <a:pPr algn="ctr">
                <a:lnSpc>
                  <a:spcPts val="2879"/>
                </a:lnSpc>
              </a:pPr>
              <a:r>
                <a:rPr lang="en-US" sz="2400">
                  <a:solidFill>
                    <a:srgbClr val="FFFFFF"/>
                  </a:solidFill>
                  <a:latin typeface="Play Bold"/>
                </a:rPr>
                <a:t>04</a:t>
              </a:r>
            </a:p>
          </p:txBody>
        </p:sp>
      </p:grpSp>
      <p:sp>
        <p:nvSpPr>
          <p:cNvPr id="34" name="TextBox 3">
            <a:extLst>
              <a:ext uri="{FF2B5EF4-FFF2-40B4-BE49-F238E27FC236}">
                <a16:creationId xmlns:a16="http://schemas.microsoft.com/office/drawing/2014/main" id="{F67BF74C-900A-FB95-A72D-06072FEDE944}"/>
              </a:ext>
            </a:extLst>
          </p:cNvPr>
          <p:cNvSpPr txBox="1"/>
          <p:nvPr/>
        </p:nvSpPr>
        <p:spPr>
          <a:xfrm>
            <a:off x="2347955" y="3928400"/>
            <a:ext cx="5943600" cy="1015663"/>
          </a:xfrm>
          <a:prstGeom prst="rect">
            <a:avLst/>
          </a:prstGeom>
        </p:spPr>
        <p:txBody>
          <a:bodyPr wrap="square" lIns="0" tIns="0" rIns="0" bIns="0" rtlCol="0" anchor="t">
            <a:spAutoFit/>
          </a:bodyPr>
          <a:lstStyle/>
          <a:p>
            <a:pPr algn="l"/>
            <a:r>
              <a:rPr lang="vi-VN" sz="6600" b="1" dirty="0">
                <a:solidFill>
                  <a:schemeClr val="bg1"/>
                </a:solidFill>
                <a:latin typeface="Public Sans" panose="020B0604020202020204" charset="0"/>
                <a:ea typeface="Arial"/>
                <a:cs typeface="Arial"/>
                <a:sym typeface="Arial"/>
              </a:rPr>
              <a:t>Các chức năng </a:t>
            </a:r>
            <a:endParaRPr lang="en-US" sz="6600" dirty="0">
              <a:solidFill>
                <a:schemeClr val="bg1"/>
              </a:solidFill>
              <a:latin typeface="Public Sans" panose="020B0604020202020204" charset="0"/>
            </a:endParaRPr>
          </a:p>
        </p:txBody>
      </p:sp>
      <p:sp>
        <p:nvSpPr>
          <p:cNvPr id="35" name="Freeform 5">
            <a:extLst>
              <a:ext uri="{FF2B5EF4-FFF2-40B4-BE49-F238E27FC236}">
                <a16:creationId xmlns:a16="http://schemas.microsoft.com/office/drawing/2014/main" id="{A3E113D9-FE47-BF56-2951-1FAA1A576039}"/>
              </a:ext>
            </a:extLst>
          </p:cNvPr>
          <p:cNvSpPr/>
          <p:nvPr/>
        </p:nvSpPr>
        <p:spPr>
          <a:xfrm>
            <a:off x="1725492" y="4236841"/>
            <a:ext cx="280527" cy="265799"/>
          </a:xfrm>
          <a:custGeom>
            <a:avLst/>
            <a:gdLst/>
            <a:ahLst/>
            <a:cxnLst/>
            <a:rect l="l" t="t" r="r" b="b"/>
            <a:pathLst>
              <a:path w="280527" h="265799">
                <a:moveTo>
                  <a:pt x="0" y="0"/>
                </a:moveTo>
                <a:lnTo>
                  <a:pt x="280527" y="0"/>
                </a:lnTo>
                <a:lnTo>
                  <a:pt x="280527" y="265799"/>
                </a:lnTo>
                <a:lnTo>
                  <a:pt x="0" y="265799"/>
                </a:lnTo>
                <a:lnTo>
                  <a:pt x="0" y="0"/>
                </a:lnTo>
                <a:close/>
              </a:path>
            </a:pathLst>
          </a:custGeom>
          <a:blipFill>
            <a:blip r:embed="rId2"/>
            <a:stretch>
              <a:fillRect/>
            </a:stretch>
          </a:blipFill>
        </p:spPr>
        <p:txBody>
          <a:bodyPr/>
          <a:lstStyle/>
          <a:p>
            <a:endParaRPr lang="vi-VN"/>
          </a:p>
        </p:txBody>
      </p:sp>
      <p:sp>
        <p:nvSpPr>
          <p:cNvPr id="40" name="TextBox 4">
            <a:extLst>
              <a:ext uri="{FF2B5EF4-FFF2-40B4-BE49-F238E27FC236}">
                <a16:creationId xmlns:a16="http://schemas.microsoft.com/office/drawing/2014/main" id="{21901E72-C127-9B58-2AFB-725304D5F145}"/>
              </a:ext>
            </a:extLst>
          </p:cNvPr>
          <p:cNvSpPr txBox="1"/>
          <p:nvPr/>
        </p:nvSpPr>
        <p:spPr>
          <a:xfrm>
            <a:off x="11429998" y="4272889"/>
            <a:ext cx="5562602" cy="397545"/>
          </a:xfrm>
          <a:prstGeom prst="rect">
            <a:avLst/>
          </a:prstGeom>
        </p:spPr>
        <p:txBody>
          <a:bodyPr wrap="square" lIns="0" tIns="0" rIns="0" bIns="0" rtlCol="0" anchor="t">
            <a:spAutoFit/>
          </a:bodyPr>
          <a:lstStyle/>
          <a:p>
            <a:pPr>
              <a:lnSpc>
                <a:spcPts val="3120"/>
              </a:lnSpc>
            </a:pPr>
            <a:r>
              <a:rPr lang="vi-VN" sz="2800" dirty="0" err="1">
                <a:solidFill>
                  <a:schemeClr val="bg1"/>
                </a:solidFill>
                <a:latin typeface="Public Sans" panose="020B0604020202020204" charset="0"/>
                <a:ea typeface="Times New Roman"/>
                <a:cs typeface="Times New Roman"/>
                <a:sym typeface="Times New Roman"/>
              </a:rPr>
              <a:t>Chuy</a:t>
            </a:r>
            <a:r>
              <a:rPr lang="en-US" sz="2800" dirty="0" err="1">
                <a:solidFill>
                  <a:schemeClr val="bg1"/>
                </a:solidFill>
                <a:latin typeface="Public Sans" panose="020B0604020202020204" charset="0"/>
                <a:ea typeface="Times New Roman"/>
                <a:cs typeface="Times New Roman"/>
                <a:sym typeface="Times New Roman"/>
              </a:rPr>
              <a:t>ển</a:t>
            </a:r>
            <a:r>
              <a:rPr lang="en-US" sz="2800" dirty="0">
                <a:solidFill>
                  <a:schemeClr val="bg1"/>
                </a:solidFill>
                <a:latin typeface="Public Sans" panose="020B0604020202020204" charset="0"/>
                <a:ea typeface="Times New Roman"/>
                <a:cs typeface="Times New Roman"/>
                <a:sym typeface="Times New Roman"/>
              </a:rPr>
              <a:t> </a:t>
            </a:r>
            <a:r>
              <a:rPr lang="en-US" sz="2800" dirty="0" err="1">
                <a:solidFill>
                  <a:schemeClr val="bg1"/>
                </a:solidFill>
                <a:latin typeface="Public Sans" panose="020B0604020202020204" charset="0"/>
                <a:ea typeface="Times New Roman"/>
                <a:cs typeface="Times New Roman"/>
                <a:sym typeface="Times New Roman"/>
              </a:rPr>
              <a:t>đổi</a:t>
            </a:r>
            <a:r>
              <a:rPr lang="en-US" sz="2800" dirty="0">
                <a:solidFill>
                  <a:schemeClr val="bg1"/>
                </a:solidFill>
                <a:latin typeface="Public Sans" panose="020B0604020202020204" charset="0"/>
                <a:ea typeface="Times New Roman"/>
                <a:cs typeface="Times New Roman"/>
                <a:sym typeface="Times New Roman"/>
              </a:rPr>
              <a:t> </a:t>
            </a:r>
            <a:r>
              <a:rPr lang="en-US" sz="2800" dirty="0" err="1">
                <a:solidFill>
                  <a:schemeClr val="bg1"/>
                </a:solidFill>
                <a:latin typeface="Public Sans" panose="020B0604020202020204" charset="0"/>
                <a:ea typeface="Times New Roman"/>
                <a:cs typeface="Times New Roman"/>
                <a:sym typeface="Times New Roman"/>
              </a:rPr>
              <a:t>màu</a:t>
            </a:r>
            <a:r>
              <a:rPr lang="en-US" sz="2800" dirty="0">
                <a:solidFill>
                  <a:schemeClr val="bg1"/>
                </a:solidFill>
                <a:latin typeface="Public Sans" panose="020B0604020202020204" charset="0"/>
                <a:ea typeface="Times New Roman"/>
                <a:cs typeface="Times New Roman"/>
                <a:sym typeface="Times New Roman"/>
              </a:rPr>
              <a:t> </a:t>
            </a:r>
            <a:r>
              <a:rPr lang="en-US" sz="2800" dirty="0" err="1">
                <a:solidFill>
                  <a:schemeClr val="bg1"/>
                </a:solidFill>
                <a:latin typeface="Public Sans" panose="020B0604020202020204" charset="0"/>
                <a:ea typeface="Times New Roman"/>
                <a:cs typeface="Times New Roman"/>
                <a:sym typeface="Times New Roman"/>
              </a:rPr>
              <a:t>sắc</a:t>
            </a:r>
            <a:r>
              <a:rPr lang="en-US" sz="2800" dirty="0">
                <a:solidFill>
                  <a:schemeClr val="bg1"/>
                </a:solidFill>
                <a:latin typeface="Public Sans" panose="020B0604020202020204" charset="0"/>
                <a:ea typeface="Times New Roman"/>
                <a:cs typeface="Times New Roman"/>
                <a:sym typeface="Times New Roman"/>
              </a:rPr>
              <a:t> </a:t>
            </a:r>
            <a:r>
              <a:rPr lang="en-US" sz="2800" dirty="0" err="1">
                <a:solidFill>
                  <a:schemeClr val="bg1"/>
                </a:solidFill>
                <a:latin typeface="Public Sans" panose="020B0604020202020204" charset="0"/>
                <a:ea typeface="Times New Roman"/>
                <a:cs typeface="Times New Roman"/>
                <a:sym typeface="Times New Roman"/>
              </a:rPr>
              <a:t>đen</a:t>
            </a:r>
            <a:r>
              <a:rPr lang="en-US" sz="2800" dirty="0">
                <a:solidFill>
                  <a:schemeClr val="bg1"/>
                </a:solidFill>
                <a:latin typeface="Public Sans" panose="020B0604020202020204" charset="0"/>
                <a:ea typeface="Times New Roman"/>
                <a:cs typeface="Times New Roman"/>
                <a:sym typeface="Times New Roman"/>
              </a:rPr>
              <a:t> </a:t>
            </a:r>
            <a:r>
              <a:rPr lang="en-US" sz="2800" dirty="0" err="1">
                <a:solidFill>
                  <a:schemeClr val="bg1"/>
                </a:solidFill>
                <a:latin typeface="Public Sans" panose="020B0604020202020204" charset="0"/>
                <a:ea typeface="Times New Roman"/>
                <a:cs typeface="Times New Roman"/>
                <a:sym typeface="Times New Roman"/>
              </a:rPr>
              <a:t>trắng</a:t>
            </a:r>
            <a:r>
              <a:rPr lang="en-US" sz="2800" dirty="0">
                <a:solidFill>
                  <a:schemeClr val="bg1"/>
                </a:solidFill>
                <a:latin typeface="Public Sans" panose="020B0604020202020204" charset="0"/>
                <a:ea typeface="Times New Roman"/>
                <a:cs typeface="Times New Roman"/>
                <a:sym typeface="Times New Roman"/>
              </a:rPr>
              <a:t>.</a:t>
            </a:r>
            <a:endParaRPr lang="en-US" sz="2800" dirty="0">
              <a:solidFill>
                <a:schemeClr val="bg1"/>
              </a:solidFill>
              <a:latin typeface="Public Sans" panose="020B0604020202020204" charset="0"/>
            </a:endParaRPr>
          </a:p>
        </p:txBody>
      </p:sp>
      <p:sp>
        <p:nvSpPr>
          <p:cNvPr id="41" name="TextBox 4">
            <a:extLst>
              <a:ext uri="{FF2B5EF4-FFF2-40B4-BE49-F238E27FC236}">
                <a16:creationId xmlns:a16="http://schemas.microsoft.com/office/drawing/2014/main" id="{D7A23E92-ED51-E962-67A1-97E4D714CCAC}"/>
              </a:ext>
            </a:extLst>
          </p:cNvPr>
          <p:cNvSpPr txBox="1"/>
          <p:nvPr/>
        </p:nvSpPr>
        <p:spPr>
          <a:xfrm>
            <a:off x="11412412" y="5535878"/>
            <a:ext cx="4293969" cy="397545"/>
          </a:xfrm>
          <a:prstGeom prst="rect">
            <a:avLst/>
          </a:prstGeom>
        </p:spPr>
        <p:txBody>
          <a:bodyPr wrap="square" lIns="0" tIns="0" rIns="0" bIns="0" rtlCol="0" anchor="t">
            <a:spAutoFit/>
          </a:bodyPr>
          <a:lstStyle/>
          <a:p>
            <a:pPr>
              <a:lnSpc>
                <a:spcPts val="3120"/>
              </a:lnSpc>
            </a:pPr>
            <a:r>
              <a:rPr lang="vi-VN" sz="2800" dirty="0">
                <a:solidFill>
                  <a:schemeClr val="bg1"/>
                </a:solidFill>
                <a:latin typeface="Public Sans" panose="020B0604020202020204" charset="0"/>
                <a:ea typeface="Times New Roman"/>
                <a:cs typeface="Times New Roman"/>
                <a:sym typeface="Times New Roman"/>
              </a:rPr>
              <a:t>Cài đặt kích </a:t>
            </a:r>
            <a:r>
              <a:rPr lang="vi-VN" sz="2800" dirty="0" err="1">
                <a:solidFill>
                  <a:schemeClr val="bg1"/>
                </a:solidFill>
                <a:latin typeface="Public Sans" panose="020B0604020202020204" charset="0"/>
                <a:ea typeface="Times New Roman"/>
                <a:cs typeface="Times New Roman"/>
                <a:sym typeface="Times New Roman"/>
              </a:rPr>
              <a:t>thuớc</a:t>
            </a:r>
            <a:r>
              <a:rPr lang="vi-VN" sz="2800" dirty="0">
                <a:solidFill>
                  <a:schemeClr val="bg1"/>
                </a:solidFill>
                <a:latin typeface="Public Sans" panose="020B0604020202020204" charset="0"/>
                <a:ea typeface="Times New Roman"/>
                <a:cs typeface="Times New Roman"/>
                <a:sym typeface="Times New Roman"/>
              </a:rPr>
              <a:t> ảnh.</a:t>
            </a:r>
            <a:endParaRPr lang="en-US" sz="2800" dirty="0">
              <a:solidFill>
                <a:schemeClr val="bg1"/>
              </a:solidFill>
              <a:latin typeface="Public Sans" panose="020B0604020202020204" charset="0"/>
            </a:endParaRPr>
          </a:p>
        </p:txBody>
      </p:sp>
      <p:sp>
        <p:nvSpPr>
          <p:cNvPr id="42" name="TextBox 4">
            <a:extLst>
              <a:ext uri="{FF2B5EF4-FFF2-40B4-BE49-F238E27FC236}">
                <a16:creationId xmlns:a16="http://schemas.microsoft.com/office/drawing/2014/main" id="{33F328E3-C775-C521-50DD-855B9CA3646F}"/>
              </a:ext>
            </a:extLst>
          </p:cNvPr>
          <p:cNvSpPr txBox="1"/>
          <p:nvPr/>
        </p:nvSpPr>
        <p:spPr>
          <a:xfrm>
            <a:off x="11429999" y="6798867"/>
            <a:ext cx="4293969" cy="397545"/>
          </a:xfrm>
          <a:prstGeom prst="rect">
            <a:avLst/>
          </a:prstGeom>
        </p:spPr>
        <p:txBody>
          <a:bodyPr wrap="square" lIns="0" tIns="0" rIns="0" bIns="0" rtlCol="0" anchor="t">
            <a:spAutoFit/>
          </a:bodyPr>
          <a:lstStyle/>
          <a:p>
            <a:pPr>
              <a:lnSpc>
                <a:spcPts val="3120"/>
              </a:lnSpc>
            </a:pPr>
            <a:r>
              <a:rPr lang="en-US" sz="2800" dirty="0">
                <a:solidFill>
                  <a:schemeClr val="bg1"/>
                </a:solidFill>
                <a:latin typeface="Public Sans" panose="020B0604020202020204" charset="0"/>
                <a:ea typeface="Times New Roman"/>
                <a:cs typeface="Times New Roman"/>
                <a:sym typeface="Times New Roman"/>
              </a:rPr>
              <a:t>Cho </a:t>
            </a:r>
            <a:r>
              <a:rPr lang="en-US" sz="2800" dirty="0" err="1">
                <a:solidFill>
                  <a:schemeClr val="bg1"/>
                </a:solidFill>
                <a:latin typeface="Public Sans" panose="020B0604020202020204" charset="0"/>
                <a:ea typeface="Times New Roman"/>
                <a:cs typeface="Times New Roman"/>
                <a:sym typeface="Times New Roman"/>
              </a:rPr>
              <a:t>phép</a:t>
            </a:r>
            <a:r>
              <a:rPr lang="en-US" sz="2800" dirty="0">
                <a:solidFill>
                  <a:schemeClr val="bg1"/>
                </a:solidFill>
                <a:latin typeface="Public Sans" panose="020B0604020202020204" charset="0"/>
                <a:ea typeface="Times New Roman"/>
                <a:cs typeface="Times New Roman"/>
                <a:sym typeface="Times New Roman"/>
              </a:rPr>
              <a:t> </a:t>
            </a:r>
            <a:r>
              <a:rPr lang="en-US" sz="2800" dirty="0" err="1">
                <a:solidFill>
                  <a:schemeClr val="bg1"/>
                </a:solidFill>
                <a:latin typeface="Public Sans" panose="020B0604020202020204" charset="0"/>
                <a:ea typeface="Times New Roman"/>
                <a:cs typeface="Times New Roman"/>
                <a:sym typeface="Times New Roman"/>
              </a:rPr>
              <a:t>cắt</a:t>
            </a:r>
            <a:r>
              <a:rPr lang="en-US" sz="2800" dirty="0">
                <a:solidFill>
                  <a:schemeClr val="bg1"/>
                </a:solidFill>
                <a:latin typeface="Public Sans" panose="020B0604020202020204" charset="0"/>
                <a:ea typeface="Times New Roman"/>
                <a:cs typeface="Times New Roman"/>
                <a:sym typeface="Times New Roman"/>
              </a:rPr>
              <a:t> </a:t>
            </a:r>
            <a:r>
              <a:rPr lang="en-US" sz="2800" dirty="0" err="1">
                <a:solidFill>
                  <a:schemeClr val="bg1"/>
                </a:solidFill>
                <a:latin typeface="Public Sans" panose="020B0604020202020204" charset="0"/>
                <a:ea typeface="Times New Roman"/>
                <a:cs typeface="Times New Roman"/>
                <a:sym typeface="Times New Roman"/>
              </a:rPr>
              <a:t>ảnh</a:t>
            </a:r>
            <a:r>
              <a:rPr lang="en-US" sz="2800" dirty="0">
                <a:solidFill>
                  <a:schemeClr val="bg1"/>
                </a:solidFill>
                <a:latin typeface="Public Sans" panose="020B0604020202020204" charset="0"/>
                <a:ea typeface="Times New Roman"/>
                <a:cs typeface="Times New Roman"/>
                <a:sym typeface="Times New Roman"/>
              </a:rPr>
              <a:t>.</a:t>
            </a:r>
            <a:endParaRPr lang="en-US" sz="2800" dirty="0">
              <a:solidFill>
                <a:schemeClr val="bg1"/>
              </a:solidFill>
              <a:latin typeface="Public Sans" panose="020B06040202020202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399</TotalTime>
  <Words>842</Words>
  <Application>Microsoft Office PowerPoint</Application>
  <PresentationFormat>Custom</PresentationFormat>
  <Paragraphs>120</Paragraphs>
  <Slides>15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Play Bold</vt:lpstr>
      <vt:lpstr>Arial</vt:lpstr>
      <vt:lpstr>Calibri</vt:lpstr>
      <vt:lpstr>Play</vt:lpstr>
      <vt:lpstr>Public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Tím và Đen Màu chuyển tiếp Hội thảo về kỹ năng thuyết trình Hội thảo trực tuyến Bản thuyết trình Keynote</dc:title>
  <dc:creator>Minh Duc</dc:creator>
  <cp:lastModifiedBy>Vuong Minh</cp:lastModifiedBy>
  <cp:revision>13</cp:revision>
  <dcterms:created xsi:type="dcterms:W3CDTF">2006-08-16T00:00:00Z</dcterms:created>
  <dcterms:modified xsi:type="dcterms:W3CDTF">2023-12-25T16:27:23Z</dcterms:modified>
  <dc:identifier>DAFuzqGSvAk</dc:identifier>
</cp:coreProperties>
</file>

<file path=docProps/thumbnail.jpeg>
</file>